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slides/slide19.xml" ContentType="application/vnd.openxmlformats-officedocument.presentationml.slide+xml"/>
  <Override PartName="/ppt/slides/slide20.xml" ContentType="application/vnd.openxmlformats-officedocument.presentationml.slide+xml"/>
  <Override PartName="/ppt/presentation.xml" ContentType="application/vnd.openxmlformats-officedocument.presentationml.presentation.main+xml"/>
  <Override PartName="/ppt/slides/slide1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xml" ContentType="application/vnd.openxmlformats-officedocument.presentationml.slide+xml"/>
  <Override PartName="/ppt/slides/slide17.xml" ContentType="application/vnd.openxmlformats-officedocument.presentationml.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1.xml" ContentType="application/vnd.openxmlformats-officedocument.presentationml.slideMaster+xml"/>
  <Override PartName="/ppt/slideLayouts/slideLayout34.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57.xml" ContentType="application/vnd.openxmlformats-officedocument.presentationml.slideLayout+xml"/>
  <Override PartName="/ppt/slideLayouts/slideLayout32.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3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31.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3.xml" ContentType="application/vnd.openxmlformats-officedocument.presentationml.slideLayout+xml"/>
  <Override PartName="/ppt/slideLayouts/slideLayout39.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35.xml" ContentType="application/vnd.openxmlformats-officedocument.presentationml.slideLayout+xml"/>
  <Override PartName="/ppt/slideLayouts/slideLayout18.xml" ContentType="application/vnd.openxmlformats-officedocument.presentationml.slideLayout+xml"/>
  <Override PartName="/ppt/slideLayouts/slideLayout20.xml" ContentType="application/vnd.openxmlformats-officedocument.presentationml.slideLayout+xml"/>
  <Override PartName="/ppt/slideLayouts/slideLayout29.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19.xml" ContentType="application/vnd.openxmlformats-officedocument.presentationml.slideLayout+xml"/>
  <Override PartName="/ppt/slideLayouts/slideLayout28.xml" ContentType="application/vnd.openxmlformats-officedocument.presentationml.slideLayout+xml"/>
  <Override PartName="/ppt/slideLayouts/slideLayout26.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7.xml" ContentType="application/vnd.openxmlformats-officedocument.presentationml.slideLayout+xml"/>
  <Override PartName="/ppt/slideLayouts/slideLayout23.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bookmarkIdSeed="10">
  <p:sldMasterIdLst>
    <p:sldMasterId id="2147483648" r:id="rId1"/>
    <p:sldMasterId id="2147483660" r:id="rId2"/>
    <p:sldMasterId id="2147483942" r:id="rId3"/>
    <p:sldMasterId id="2147483960" r:id="rId4"/>
    <p:sldMasterId id="2147483978" r:id="rId5"/>
    <p:sldMasterId id="2147484008" r:id="rId6"/>
  </p:sldMasterIdLst>
  <p:notesMasterIdLst>
    <p:notesMasterId r:id="rId27"/>
  </p:notesMasterIdLst>
  <p:sldIdLst>
    <p:sldId id="1220" r:id="rId7"/>
    <p:sldId id="1131" r:id="rId8"/>
    <p:sldId id="1130" r:id="rId9"/>
    <p:sldId id="1111" r:id="rId10"/>
    <p:sldId id="1113" r:id="rId11"/>
    <p:sldId id="1132" r:id="rId12"/>
    <p:sldId id="1134" r:id="rId13"/>
    <p:sldId id="1209" r:id="rId14"/>
    <p:sldId id="1210" r:id="rId15"/>
    <p:sldId id="1133" r:id="rId16"/>
    <p:sldId id="1114" r:id="rId17"/>
    <p:sldId id="1115" r:id="rId18"/>
    <p:sldId id="1089" r:id="rId19"/>
    <p:sldId id="1088" r:id="rId20"/>
    <p:sldId id="1127" r:id="rId21"/>
    <p:sldId id="1135" r:id="rId22"/>
    <p:sldId id="1213" r:id="rId23"/>
    <p:sldId id="1214" r:id="rId24"/>
    <p:sldId id="1218" r:id="rId25"/>
    <p:sldId id="1219" r:id="rId26"/>
  </p:sldIdLst>
  <p:sldSz cx="9144000" cy="6858000" type="screen4x3"/>
  <p:notesSz cx="6858000" cy="9144000"/>
  <p:defaultText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FAFA"/>
    <a:srgbClr val="FBFBFB"/>
    <a:srgbClr val="FFFFCC"/>
    <a:srgbClr val="EEA49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2721" autoAdjust="0"/>
    <p:restoredTop sz="90036" autoAdjust="0"/>
  </p:normalViewPr>
  <p:slideViewPr>
    <p:cSldViewPr>
      <p:cViewPr varScale="1">
        <p:scale>
          <a:sx n="74" d="100"/>
          <a:sy n="74" d="100"/>
        </p:scale>
        <p:origin x="1194"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2252"/>
    </p:cViewPr>
  </p:sorterViewPr>
  <p:notesViewPr>
    <p:cSldViewPr>
      <p:cViewPr varScale="1">
        <p:scale>
          <a:sx n="56" d="100"/>
          <a:sy n="56" d="100"/>
        </p:scale>
        <p:origin x="-2838"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customXml" Target="../customXml/item3.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customXml" Target="../customXml/item2.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customXml" Target="../customXml/item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notesMaster" Target="notesMasters/notesMaster1.xml"/><Relationship Id="rId30" Type="http://schemas.openxmlformats.org/officeDocument/2006/relationships/theme" Target="theme/theme1.xml"/><Relationship Id="rId35" Type="http://schemas.openxmlformats.org/officeDocument/2006/relationships/customXml" Target="../customXml/item4.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8E7AE938-956D-44D7-9A14-06AADA6D08F6}" type="datetimeFigureOut">
              <a:rPr lang="fa-IR" smtClean="0"/>
              <a:pPr/>
              <a:t>12/01/1441</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B32DF168-038F-4346-B090-25B84F105D84}" type="slidenum">
              <a:rPr lang="fa-IR" smtClean="0"/>
              <a:pPr/>
              <a:t>‹#›</a:t>
            </a:fld>
            <a:endParaRPr lang="fa-IR"/>
          </a:p>
        </p:txBody>
      </p:sp>
    </p:spTree>
    <p:extLst>
      <p:ext uri="{BB962C8B-B14F-4D97-AF65-F5344CB8AC3E}">
        <p14:creationId xmlns:p14="http://schemas.microsoft.com/office/powerpoint/2010/main" val="1963562157"/>
      </p:ext>
    </p:extLst>
  </p:cSld>
  <p:clrMap bg1="lt1" tx1="dk1" bg2="lt2" tx2="dk2" accent1="accent1" accent2="accent2" accent3="accent3" accent4="accent4" accent5="accent5" accent6="accent6" hlink="hlink" folHlink="folHlink"/>
  <p:notesStyle>
    <a:lvl1pPr marL="0" algn="r" defTabSz="908483" rtl="1" eaLnBrk="1" latinLnBrk="0" hangingPunct="1">
      <a:defRPr sz="1200" kern="1200">
        <a:solidFill>
          <a:schemeClr val="tx1"/>
        </a:solidFill>
        <a:latin typeface="+mn-lt"/>
        <a:ea typeface="+mn-ea"/>
        <a:cs typeface="+mn-cs"/>
      </a:defRPr>
    </a:lvl1pPr>
    <a:lvl2pPr marL="454253" algn="r" defTabSz="908483" rtl="1" eaLnBrk="1" latinLnBrk="0" hangingPunct="1">
      <a:defRPr sz="1200" kern="1200">
        <a:solidFill>
          <a:schemeClr val="tx1"/>
        </a:solidFill>
        <a:latin typeface="+mn-lt"/>
        <a:ea typeface="+mn-ea"/>
        <a:cs typeface="+mn-cs"/>
      </a:defRPr>
    </a:lvl2pPr>
    <a:lvl3pPr marL="908483" algn="r" defTabSz="908483" rtl="1" eaLnBrk="1" latinLnBrk="0" hangingPunct="1">
      <a:defRPr sz="1200" kern="1200">
        <a:solidFill>
          <a:schemeClr val="tx1"/>
        </a:solidFill>
        <a:latin typeface="+mn-lt"/>
        <a:ea typeface="+mn-ea"/>
        <a:cs typeface="+mn-cs"/>
      </a:defRPr>
    </a:lvl3pPr>
    <a:lvl4pPr marL="1362754" algn="r" defTabSz="908483" rtl="1" eaLnBrk="1" latinLnBrk="0" hangingPunct="1">
      <a:defRPr sz="1200" kern="1200">
        <a:solidFill>
          <a:schemeClr val="tx1"/>
        </a:solidFill>
        <a:latin typeface="+mn-lt"/>
        <a:ea typeface="+mn-ea"/>
        <a:cs typeface="+mn-cs"/>
      </a:defRPr>
    </a:lvl4pPr>
    <a:lvl5pPr marL="1817018" algn="r" defTabSz="908483" rtl="1" eaLnBrk="1" latinLnBrk="0" hangingPunct="1">
      <a:defRPr sz="1200" kern="1200">
        <a:solidFill>
          <a:schemeClr val="tx1"/>
        </a:solidFill>
        <a:latin typeface="+mn-lt"/>
        <a:ea typeface="+mn-ea"/>
        <a:cs typeface="+mn-cs"/>
      </a:defRPr>
    </a:lvl5pPr>
    <a:lvl6pPr marL="2271252" algn="r" defTabSz="908483" rtl="1" eaLnBrk="1" latinLnBrk="0" hangingPunct="1">
      <a:defRPr sz="1200" kern="1200">
        <a:solidFill>
          <a:schemeClr val="tx1"/>
        </a:solidFill>
        <a:latin typeface="+mn-lt"/>
        <a:ea typeface="+mn-ea"/>
        <a:cs typeface="+mn-cs"/>
      </a:defRPr>
    </a:lvl6pPr>
    <a:lvl7pPr marL="2725497" algn="r" defTabSz="908483" rtl="1" eaLnBrk="1" latinLnBrk="0" hangingPunct="1">
      <a:defRPr sz="1200" kern="1200">
        <a:solidFill>
          <a:schemeClr val="tx1"/>
        </a:solidFill>
        <a:latin typeface="+mn-lt"/>
        <a:ea typeface="+mn-ea"/>
        <a:cs typeface="+mn-cs"/>
      </a:defRPr>
    </a:lvl7pPr>
    <a:lvl8pPr marL="3179755" algn="r" defTabSz="908483" rtl="1" eaLnBrk="1" latinLnBrk="0" hangingPunct="1">
      <a:defRPr sz="1200" kern="1200">
        <a:solidFill>
          <a:schemeClr val="tx1"/>
        </a:solidFill>
        <a:latin typeface="+mn-lt"/>
        <a:ea typeface="+mn-ea"/>
        <a:cs typeface="+mn-cs"/>
      </a:defRPr>
    </a:lvl8pPr>
    <a:lvl9pPr marL="3633999" algn="r" defTabSz="908483" rtl="1"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53" indent="0" algn="ctr">
              <a:buNone/>
              <a:defRPr>
                <a:solidFill>
                  <a:schemeClr val="tx1">
                    <a:tint val="75000"/>
                  </a:schemeClr>
                </a:solidFill>
              </a:defRPr>
            </a:lvl2pPr>
            <a:lvl3pPr marL="908483" indent="0" algn="ctr">
              <a:buNone/>
              <a:defRPr>
                <a:solidFill>
                  <a:schemeClr val="tx1">
                    <a:tint val="75000"/>
                  </a:schemeClr>
                </a:solidFill>
              </a:defRPr>
            </a:lvl3pPr>
            <a:lvl4pPr marL="1362754" indent="0" algn="ctr">
              <a:buNone/>
              <a:defRPr>
                <a:solidFill>
                  <a:schemeClr val="tx1">
                    <a:tint val="75000"/>
                  </a:schemeClr>
                </a:solidFill>
              </a:defRPr>
            </a:lvl4pPr>
            <a:lvl5pPr marL="1817018" indent="0" algn="ctr">
              <a:buNone/>
              <a:defRPr>
                <a:solidFill>
                  <a:schemeClr val="tx1">
                    <a:tint val="75000"/>
                  </a:schemeClr>
                </a:solidFill>
              </a:defRPr>
            </a:lvl5pPr>
            <a:lvl6pPr marL="2271252" indent="0" algn="ctr">
              <a:buNone/>
              <a:defRPr>
                <a:solidFill>
                  <a:schemeClr val="tx1">
                    <a:tint val="75000"/>
                  </a:schemeClr>
                </a:solidFill>
              </a:defRPr>
            </a:lvl6pPr>
            <a:lvl7pPr marL="2725497" indent="0" algn="ctr">
              <a:buNone/>
              <a:defRPr>
                <a:solidFill>
                  <a:schemeClr val="tx1">
                    <a:tint val="75000"/>
                  </a:schemeClr>
                </a:solidFill>
              </a:defRPr>
            </a:lvl7pPr>
            <a:lvl8pPr marL="3179755" indent="0" algn="ctr">
              <a:buNone/>
              <a:defRPr>
                <a:solidFill>
                  <a:schemeClr val="tx1">
                    <a:tint val="75000"/>
                  </a:schemeClr>
                </a:solidFill>
              </a:defRPr>
            </a:lvl8pPr>
            <a:lvl9pPr marL="3633999"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33502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49184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61" y="27469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9848352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9"/>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4253" indent="0" algn="ctr">
              <a:buNone/>
              <a:defRPr>
                <a:solidFill>
                  <a:schemeClr val="tx1">
                    <a:tint val="75000"/>
                  </a:schemeClr>
                </a:solidFill>
              </a:defRPr>
            </a:lvl2pPr>
            <a:lvl3pPr marL="908483" indent="0" algn="ctr">
              <a:buNone/>
              <a:defRPr>
                <a:solidFill>
                  <a:schemeClr val="tx1">
                    <a:tint val="75000"/>
                  </a:schemeClr>
                </a:solidFill>
              </a:defRPr>
            </a:lvl3pPr>
            <a:lvl4pPr marL="1362754" indent="0" algn="ctr">
              <a:buNone/>
              <a:defRPr>
                <a:solidFill>
                  <a:schemeClr val="tx1">
                    <a:tint val="75000"/>
                  </a:schemeClr>
                </a:solidFill>
              </a:defRPr>
            </a:lvl4pPr>
            <a:lvl5pPr marL="1817018" indent="0" algn="ctr">
              <a:buNone/>
              <a:defRPr>
                <a:solidFill>
                  <a:schemeClr val="tx1">
                    <a:tint val="75000"/>
                  </a:schemeClr>
                </a:solidFill>
              </a:defRPr>
            </a:lvl5pPr>
            <a:lvl6pPr marL="2271252" indent="0" algn="ctr">
              <a:buNone/>
              <a:defRPr>
                <a:solidFill>
                  <a:schemeClr val="tx1">
                    <a:tint val="75000"/>
                  </a:schemeClr>
                </a:solidFill>
              </a:defRPr>
            </a:lvl6pPr>
            <a:lvl7pPr marL="2725497" indent="0" algn="ctr">
              <a:buNone/>
              <a:defRPr>
                <a:solidFill>
                  <a:schemeClr val="tx1">
                    <a:tint val="75000"/>
                  </a:schemeClr>
                </a:solidFill>
              </a:defRPr>
            </a:lvl7pPr>
            <a:lvl8pPr marL="3179755" indent="0" algn="ctr">
              <a:buNone/>
              <a:defRPr>
                <a:solidFill>
                  <a:schemeClr val="tx1">
                    <a:tint val="75000"/>
                  </a:schemeClr>
                </a:solidFill>
              </a:defRPr>
            </a:lvl8pPr>
            <a:lvl9pPr marL="3633999"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207710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754135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74"/>
            <a:ext cx="7772400" cy="1500187"/>
          </a:xfrm>
        </p:spPr>
        <p:txBody>
          <a:bodyPr anchor="b"/>
          <a:lstStyle>
            <a:lvl1pPr marL="0" indent="0">
              <a:buNone/>
              <a:defRPr sz="2000">
                <a:solidFill>
                  <a:schemeClr val="tx1">
                    <a:tint val="75000"/>
                  </a:schemeClr>
                </a:solidFill>
              </a:defRPr>
            </a:lvl1pPr>
            <a:lvl2pPr marL="454253" indent="0">
              <a:buNone/>
              <a:defRPr sz="1800">
                <a:solidFill>
                  <a:schemeClr val="tx1">
                    <a:tint val="75000"/>
                  </a:schemeClr>
                </a:solidFill>
              </a:defRPr>
            </a:lvl2pPr>
            <a:lvl3pPr marL="908483" indent="0">
              <a:buNone/>
              <a:defRPr sz="1600">
                <a:solidFill>
                  <a:schemeClr val="tx1">
                    <a:tint val="75000"/>
                  </a:schemeClr>
                </a:solidFill>
              </a:defRPr>
            </a:lvl3pPr>
            <a:lvl4pPr marL="1362754" indent="0">
              <a:buNone/>
              <a:defRPr sz="1400">
                <a:solidFill>
                  <a:schemeClr val="tx1">
                    <a:tint val="75000"/>
                  </a:schemeClr>
                </a:solidFill>
              </a:defRPr>
            </a:lvl4pPr>
            <a:lvl5pPr marL="1817018" indent="0">
              <a:buNone/>
              <a:defRPr sz="1400">
                <a:solidFill>
                  <a:schemeClr val="tx1">
                    <a:tint val="75000"/>
                  </a:schemeClr>
                </a:solidFill>
              </a:defRPr>
            </a:lvl5pPr>
            <a:lvl6pPr marL="2271252" indent="0">
              <a:buNone/>
              <a:defRPr sz="1400">
                <a:solidFill>
                  <a:schemeClr val="tx1">
                    <a:tint val="75000"/>
                  </a:schemeClr>
                </a:solidFill>
              </a:defRPr>
            </a:lvl6pPr>
            <a:lvl7pPr marL="2725497" indent="0">
              <a:buNone/>
              <a:defRPr sz="1400">
                <a:solidFill>
                  <a:schemeClr val="tx1">
                    <a:tint val="75000"/>
                  </a:schemeClr>
                </a:solidFill>
              </a:defRPr>
            </a:lvl7pPr>
            <a:lvl8pPr marL="3179755" indent="0">
              <a:buNone/>
              <a:defRPr sz="1400">
                <a:solidFill>
                  <a:schemeClr val="tx1">
                    <a:tint val="75000"/>
                  </a:schemeClr>
                </a:solidFill>
              </a:defRPr>
            </a:lvl8pPr>
            <a:lvl9pPr marL="36339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686963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6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0957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518160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830507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383155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61" y="1435100"/>
            <a:ext cx="3008313" cy="4691063"/>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072706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7841015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53" indent="0">
              <a:buNone/>
              <a:defRPr sz="2800"/>
            </a:lvl2pPr>
            <a:lvl3pPr marL="908483" indent="0">
              <a:buNone/>
              <a:defRPr sz="2400"/>
            </a:lvl3pPr>
            <a:lvl4pPr marL="1362754" indent="0">
              <a:buNone/>
              <a:defRPr sz="2000"/>
            </a:lvl4pPr>
            <a:lvl5pPr marL="1817018" indent="0">
              <a:buNone/>
              <a:defRPr sz="2000"/>
            </a:lvl5pPr>
            <a:lvl6pPr marL="2271252" indent="0">
              <a:buNone/>
              <a:defRPr sz="2000"/>
            </a:lvl6pPr>
            <a:lvl7pPr marL="2725497" indent="0">
              <a:buNone/>
              <a:defRPr sz="2000"/>
            </a:lvl7pPr>
            <a:lvl8pPr marL="3179755" indent="0">
              <a:buNone/>
              <a:defRPr sz="2000"/>
            </a:lvl8pPr>
            <a:lvl9pPr marL="3633999"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478480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7491759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99"/>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61" y="27469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1393512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2E48F7B-EF3F-4A27-9FBB-659727A0FA7A}"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477997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2ACC085-8BB8-4F8E-B374-87591D03630B}"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2690585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0C972-CE14-4F56-AE65-23C6A818CC1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96412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595C132-D94F-41E9-9ED9-2E225298EF88}"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89205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C0A87FE-6071-4DCC-A22E-D1C645921399}" type="datetime8">
              <a:rPr lang="fa-IR" smtClean="0">
                <a:solidFill>
                  <a:prstClr val="black">
                    <a:tint val="75000"/>
                  </a:prstClr>
                </a:solidFill>
              </a:rPr>
              <a:pPr/>
              <a:t>ژوئيه 21، 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3086591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BA69AFF-D8CE-4359-972D-9E5C0152E709}" type="datetime8">
              <a:rPr lang="fa-IR" smtClean="0">
                <a:solidFill>
                  <a:prstClr val="black">
                    <a:tint val="75000"/>
                  </a:prstClr>
                </a:solidFill>
              </a:rPr>
              <a:pPr/>
              <a:t>ژوئيه 21، 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65690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96FB9-0EC8-4B3A-804E-0B457F7B2115}" type="datetime8">
              <a:rPr lang="fa-IR" smtClean="0">
                <a:solidFill>
                  <a:prstClr val="black">
                    <a:tint val="75000"/>
                  </a:prstClr>
                </a:solidFill>
              </a:rPr>
              <a:pPr/>
              <a:t>ژوئيه 21، 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9240490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74"/>
            <a:ext cx="7772400" cy="1500187"/>
          </a:xfrm>
        </p:spPr>
        <p:txBody>
          <a:bodyPr anchor="b"/>
          <a:lstStyle>
            <a:lvl1pPr marL="0" indent="0">
              <a:buNone/>
              <a:defRPr sz="2000">
                <a:solidFill>
                  <a:schemeClr val="tx1">
                    <a:tint val="75000"/>
                  </a:schemeClr>
                </a:solidFill>
              </a:defRPr>
            </a:lvl1pPr>
            <a:lvl2pPr marL="454253" indent="0">
              <a:buNone/>
              <a:defRPr sz="1800">
                <a:solidFill>
                  <a:schemeClr val="tx1">
                    <a:tint val="75000"/>
                  </a:schemeClr>
                </a:solidFill>
              </a:defRPr>
            </a:lvl2pPr>
            <a:lvl3pPr marL="908483" indent="0">
              <a:buNone/>
              <a:defRPr sz="1600">
                <a:solidFill>
                  <a:schemeClr val="tx1">
                    <a:tint val="75000"/>
                  </a:schemeClr>
                </a:solidFill>
              </a:defRPr>
            </a:lvl3pPr>
            <a:lvl4pPr marL="1362754" indent="0">
              <a:buNone/>
              <a:defRPr sz="1400">
                <a:solidFill>
                  <a:schemeClr val="tx1">
                    <a:tint val="75000"/>
                  </a:schemeClr>
                </a:solidFill>
              </a:defRPr>
            </a:lvl4pPr>
            <a:lvl5pPr marL="1817018" indent="0">
              <a:buNone/>
              <a:defRPr sz="1400">
                <a:solidFill>
                  <a:schemeClr val="tx1">
                    <a:tint val="75000"/>
                  </a:schemeClr>
                </a:solidFill>
              </a:defRPr>
            </a:lvl5pPr>
            <a:lvl6pPr marL="2271252" indent="0">
              <a:buNone/>
              <a:defRPr sz="1400">
                <a:solidFill>
                  <a:schemeClr val="tx1">
                    <a:tint val="75000"/>
                  </a:schemeClr>
                </a:solidFill>
              </a:defRPr>
            </a:lvl6pPr>
            <a:lvl7pPr marL="2725497" indent="0">
              <a:buNone/>
              <a:defRPr sz="1400">
                <a:solidFill>
                  <a:schemeClr val="tx1">
                    <a:tint val="75000"/>
                  </a:schemeClr>
                </a:solidFill>
              </a:defRPr>
            </a:lvl7pPr>
            <a:lvl8pPr marL="3179755" indent="0">
              <a:buNone/>
              <a:defRPr sz="1400">
                <a:solidFill>
                  <a:schemeClr val="tx1">
                    <a:tint val="75000"/>
                  </a:schemeClr>
                </a:solidFill>
              </a:defRPr>
            </a:lvl8pPr>
            <a:lvl9pPr marL="3633999"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510062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B50C9-5D6B-4B62-A76A-4E35C40AD4A4}"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27862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3FBFF-FD4D-4E72-9157-D2F847A0F7CE}"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563768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5BD925-18D5-40E8-ACB5-EA169D2A770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955073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94BEF05-004D-476A-9565-B653B83CF138}"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2180138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BB1D5-803C-46EF-8974-565A50F628F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3805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12796B-3BFC-48E7-8A37-256B75FAB4EB}"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804184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4BF570-43DC-477B-8F10-6391FC672E76}"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9024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16ECF-9855-4825-BE9C-7A88890A3CB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355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2D87D5-5FCA-4681-AD06-7677307F905E}"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69603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625758-0486-4BAA-95F6-35D571F4CFA1}"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8778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61"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19"/>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9191073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02E48F7B-EF3F-4A27-9FBB-659727A0FA7A}"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082517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2ACC085-8BB8-4F8E-B374-87591D03630B}"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822307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E00C972-CE14-4F56-AE65-23C6A818CC1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879949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5595C132-D94F-41E9-9ED9-2E225298EF88}"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6191781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8C0A87FE-6071-4DCC-A22E-D1C645921399}" type="datetime8">
              <a:rPr lang="fa-IR" smtClean="0">
                <a:solidFill>
                  <a:prstClr val="black">
                    <a:tint val="75000"/>
                  </a:prstClr>
                </a:solidFill>
              </a:rPr>
              <a:pPr/>
              <a:t>ژوئيه 21، 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902763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9BA69AFF-D8CE-4359-972D-9E5C0152E709}" type="datetime8">
              <a:rPr lang="fa-IR" smtClean="0">
                <a:solidFill>
                  <a:prstClr val="black">
                    <a:tint val="75000"/>
                  </a:prstClr>
                </a:solidFill>
              </a:rPr>
              <a:pPr/>
              <a:t>ژوئيه 21، 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6997933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96FB9-0EC8-4B3A-804E-0B457F7B2115}" type="datetime8">
              <a:rPr lang="fa-IR" smtClean="0">
                <a:solidFill>
                  <a:prstClr val="black">
                    <a:tint val="75000"/>
                  </a:prstClr>
                </a:solidFill>
              </a:rPr>
              <a:pPr/>
              <a:t>ژوئيه 21، 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090814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0FB50C9-5D6B-4B62-A76A-4E35C40AD4A4}"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4274596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73FBFF-FD4D-4E72-9157-D2F847A0F7CE}"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214356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A55BD925-18D5-40E8-ACB5-EA169D2A770E}"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692888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8"/>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86" y="1535113"/>
            <a:ext cx="4041775" cy="639762"/>
          </a:xfrm>
        </p:spPr>
        <p:txBody>
          <a:bodyPr anchor="b"/>
          <a:lstStyle>
            <a:lvl1pPr marL="0" indent="0">
              <a:buNone/>
              <a:defRPr sz="2400" b="1"/>
            </a:lvl1pPr>
            <a:lvl2pPr marL="454253" indent="0">
              <a:buNone/>
              <a:defRPr sz="2000" b="1"/>
            </a:lvl2pPr>
            <a:lvl3pPr marL="908483" indent="0">
              <a:buNone/>
              <a:defRPr sz="1800" b="1"/>
            </a:lvl3pPr>
            <a:lvl4pPr marL="1362754" indent="0">
              <a:buNone/>
              <a:defRPr sz="1600" b="1"/>
            </a:lvl4pPr>
            <a:lvl5pPr marL="1817018" indent="0">
              <a:buNone/>
              <a:defRPr sz="1600" b="1"/>
            </a:lvl5pPr>
            <a:lvl6pPr marL="2271252" indent="0">
              <a:buNone/>
              <a:defRPr sz="1600" b="1"/>
            </a:lvl6pPr>
            <a:lvl7pPr marL="2725497" indent="0">
              <a:buNone/>
              <a:defRPr sz="1600" b="1"/>
            </a:lvl7pPr>
            <a:lvl8pPr marL="3179755" indent="0">
              <a:buNone/>
              <a:defRPr sz="1600" b="1"/>
            </a:lvl8pPr>
            <a:lvl9pPr marL="363399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6" y="2174878"/>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84344783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994BEF05-004D-476A-9565-B653B83CF138}"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A8B4ED13-EBA7-4896-8486-DA7F6ED059BE}"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00314663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77BB1D5-803C-46EF-8974-565A50F628F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08083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912796B-3BFC-48E7-8A37-256B75FAB4EB}"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1390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64BF570-43DC-477B-8F10-6391FC672E76}"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599566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3816ECF-9855-4825-BE9C-7A88890A3CB3}"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981876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2D87D5-5FCA-4681-AD06-7677307F905E}"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91507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B625758-0486-4BAA-95F6-35D571F4CFA1}" type="datetime8">
              <a:rPr lang="fa-IR" smtClean="0">
                <a:solidFill>
                  <a:prstClr val="black">
                    <a:tint val="75000"/>
                  </a:prstClr>
                </a:solidFill>
              </a:rPr>
              <a:pPr/>
              <a:t>ژوئيه 21، 20</a:t>
            </a:fld>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DA60277-52D5-4F70-A561-E23696C7B06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17143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chemeClr val="tx1"/>
                </a:solidFill>
                <a:cs typeface="B Yagut" panose="00000400000000000000" pitchFamily="2" charset="-78"/>
              </a:defRPr>
            </a:lvl1p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cs typeface="B Yagut" panose="00000400000000000000" pitchFamily="2" charset="-78"/>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chemeClr val="tx1"/>
                </a:solidFill>
                <a:cs typeface="B Yagut" panose="00000400000000000000" pitchFamily="2" charset="-78"/>
              </a:defRPr>
            </a:lvl1pPr>
          </a:lstStyle>
          <a:p>
            <a:fld id="{8D147354-F800-434C-A8D8-D6E6A5F63033}" type="datetimeFigureOut">
              <a:rPr lang="en-US" smtClean="0">
                <a:solidFill>
                  <a:prstClr val="black"/>
                </a:solidFill>
              </a:rPr>
              <a:pPr/>
              <a:t>7/21/2020</a:t>
            </a:fld>
            <a:endParaRPr lang="en-US">
              <a:solidFill>
                <a:prstClr val="black"/>
              </a:solidFill>
            </a:endParaRPr>
          </a:p>
        </p:txBody>
      </p:sp>
      <p:sp>
        <p:nvSpPr>
          <p:cNvPr id="5" name="Footer Placeholder 4"/>
          <p:cNvSpPr>
            <a:spLocks noGrp="1"/>
          </p:cNvSpPr>
          <p:nvPr>
            <p:ph type="ftr" sz="quarter" idx="11"/>
          </p:nvPr>
        </p:nvSpPr>
        <p:spPr/>
        <p:txBody>
          <a:bodyPr/>
          <a:lstStyle>
            <a:lvl1pPr>
              <a:defRPr>
                <a:solidFill>
                  <a:schemeClr val="tx1"/>
                </a:solidFill>
                <a:cs typeface="B Yagut" panose="00000400000000000000" pitchFamily="2" charset="-78"/>
              </a:defRPr>
            </a:lvl1pPr>
          </a:lstStyle>
          <a:p>
            <a:endParaRPr lang="en-US">
              <a:solidFill>
                <a:prstClr val="black"/>
              </a:solidFill>
            </a:endParaRPr>
          </a:p>
        </p:txBody>
      </p:sp>
      <p:sp>
        <p:nvSpPr>
          <p:cNvPr id="6" name="Slide Number Placeholder 5"/>
          <p:cNvSpPr>
            <a:spLocks noGrp="1"/>
          </p:cNvSpPr>
          <p:nvPr>
            <p:ph type="sldNum" sz="quarter" idx="12"/>
          </p:nvPr>
        </p:nvSpPr>
        <p:spPr/>
        <p:txBody>
          <a:bodyPr/>
          <a:lstStyle>
            <a:lvl1pPr>
              <a:defRPr>
                <a:solidFill>
                  <a:schemeClr val="tx1"/>
                </a:solidFill>
                <a:cs typeface="B Yagut" panose="00000400000000000000" pitchFamily="2" charset="-78"/>
              </a:defRPr>
            </a:lvl1pPr>
          </a:lstStyle>
          <a:p>
            <a:fld id="{5D605EBD-352C-439C-B9B1-E36C38D4E1A3}"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987654073"/>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54423"/>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cs typeface="B Yagut" panose="00000400000000000000" pitchFamily="2" charset="-78"/>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40160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21129607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cs typeface="B Yagut" panose="00000400000000000000" pitchFamily="2" charset="-78"/>
              </a:defRPr>
            </a:lvl1pPr>
            <a:lvl2pPr>
              <a:defRPr sz="2400">
                <a:cs typeface="B Yagut" panose="00000400000000000000" pitchFamily="2" charset="-78"/>
              </a:defRPr>
            </a:lvl2pPr>
            <a:lvl3pPr>
              <a:defRPr sz="2000">
                <a:cs typeface="B Yagut" panose="00000400000000000000" pitchFamily="2" charset="-78"/>
              </a:defRPr>
            </a:lvl3pPr>
            <a:lvl4pPr>
              <a:defRPr sz="1800">
                <a:cs typeface="B Yagut" panose="00000400000000000000" pitchFamily="2" charset="-78"/>
              </a:defRPr>
            </a:lvl4pPr>
            <a:lvl5pPr>
              <a:defRPr sz="1800">
                <a:cs typeface="B Yagut" panose="00000400000000000000" pitchFamily="2" charset="-78"/>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20366"/>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cs typeface="B Yagut" panose="00000400000000000000" pitchFamily="2" charset="-78"/>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cs typeface="B Yagut" panose="00000400000000000000" pitchFamily="2" charset="-78"/>
              </a:defRPr>
            </a:lvl1pPr>
            <a:lvl2pPr>
              <a:defRPr sz="2000">
                <a:cs typeface="B Yagut" panose="00000400000000000000" pitchFamily="2" charset="-78"/>
              </a:defRPr>
            </a:lvl2pPr>
            <a:lvl3pPr>
              <a:defRPr sz="1800">
                <a:cs typeface="B Yagut" panose="00000400000000000000" pitchFamily="2" charset="-78"/>
              </a:defRPr>
            </a:lvl3pPr>
            <a:lvl4pPr>
              <a:defRPr sz="1600">
                <a:cs typeface="B Yagut" panose="00000400000000000000" pitchFamily="2" charset="-78"/>
              </a:defRPr>
            </a:lvl4pPr>
            <a:lvl5pPr>
              <a:defRPr sz="1600">
                <a:cs typeface="B Yagut" panose="00000400000000000000" pitchFamily="2" charset="-78"/>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9543970"/>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7249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09965994"/>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cs typeface="B Yagut" panose="00000400000000000000" pitchFamily="2" charset="-78"/>
              </a:defRPr>
            </a:lvl1pPr>
          </a:lstStyle>
          <a:p>
            <a:r>
              <a:rPr lang="en-US" dirty="0" smtClean="0"/>
              <a:t>Click to edit Master title style</a:t>
            </a:r>
            <a:endParaRPr lang="en-US" dirty="0"/>
          </a:p>
        </p:txBody>
      </p:sp>
      <p:sp>
        <p:nvSpPr>
          <p:cNvPr id="3" name="Content Placeholder 2"/>
          <p:cNvSpPr>
            <a:spLocks noGrp="1"/>
          </p:cNvSpPr>
          <p:nvPr>
            <p:ph idx="1"/>
          </p:nvPr>
        </p:nvSpPr>
        <p:spPr>
          <a:xfrm>
            <a:off x="3575050" y="273050"/>
            <a:ext cx="5111750" cy="5853113"/>
          </a:xfrm>
        </p:spPr>
        <p:txBody>
          <a:bodyPr/>
          <a:lstStyle>
            <a:lvl1pPr>
              <a:defRPr sz="3200">
                <a:cs typeface="B Yagut" panose="00000400000000000000" pitchFamily="2" charset="-78"/>
              </a:defRPr>
            </a:lvl1pPr>
            <a:lvl2pPr>
              <a:defRPr sz="2800">
                <a:cs typeface="B Yagut" panose="00000400000000000000" pitchFamily="2" charset="-78"/>
              </a:defRPr>
            </a:lvl2pPr>
            <a:lvl3pPr>
              <a:defRPr sz="2400">
                <a:cs typeface="B Yagut" panose="00000400000000000000" pitchFamily="2" charset="-78"/>
              </a:defRPr>
            </a:lvl3pPr>
            <a:lvl4pPr>
              <a:defRPr sz="2000">
                <a:cs typeface="B Yagut" panose="00000400000000000000" pitchFamily="2" charset="-78"/>
              </a:defRPr>
            </a:lvl4pPr>
            <a:lvl5pPr>
              <a:defRPr sz="2000">
                <a:cs typeface="B Yagut" panose="00000400000000000000" pitchFamily="2" charset="-78"/>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cs typeface="B Yagut" panose="00000400000000000000" pitchFamily="2" charset="-78"/>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3059559"/>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4164284"/>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cs typeface="B Yagut" panose="00000400000000000000" pitchFamily="2" charset="-78"/>
              </a:defRPr>
            </a:lvl1p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lvl1pPr>
              <a:defRPr>
                <a:cs typeface="B Yagut" panose="00000400000000000000" pitchFamily="2" charset="-78"/>
              </a:defRPr>
            </a:lvl1pPr>
            <a:lvl2pPr>
              <a:defRPr>
                <a:cs typeface="B Yagut" panose="00000400000000000000" pitchFamily="2" charset="-78"/>
              </a:defRPr>
            </a:lvl2pPr>
            <a:lvl3pPr>
              <a:defRPr>
                <a:cs typeface="B Yagut" panose="00000400000000000000" pitchFamily="2" charset="-78"/>
              </a:defRPr>
            </a:lvl3pPr>
            <a:lvl4pPr>
              <a:defRPr>
                <a:cs typeface="B Yagut" panose="00000400000000000000" pitchFamily="2" charset="-78"/>
              </a:defRPr>
            </a:lvl4pPr>
            <a:lvl5pPr>
              <a:defRPr>
                <a:cs typeface="B Yagut" panose="00000400000000000000" pitchFamily="2" charset="-78"/>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cs typeface="B Yagut" panose="00000400000000000000" pitchFamily="2" charset="-78"/>
              </a:defRPr>
            </a:lvl1p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cs typeface="B Yagut" panose="00000400000000000000" pitchFamily="2" charset="-78"/>
              </a:defRPr>
            </a:lvl1p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cs typeface="B Yagut" panose="00000400000000000000" pitchFamily="2" charset="-78"/>
              </a:defRPr>
            </a:lvl1p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5433503"/>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D147354-F800-434C-A8D8-D6E6A5F63033}" type="datetimeFigureOut">
              <a:rPr lang="en-US" smtClean="0">
                <a:solidFill>
                  <a:prstClr val="black">
                    <a:tint val="75000"/>
                  </a:prstClr>
                </a:solidFill>
              </a:rPr>
              <a:pPr/>
              <a:t>7/21/2020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D605EBD-352C-439C-B9B1-E36C38D4E1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9823139"/>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fa-I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8CB56452-6FE9-4D86-9DCA-FB3ECE65D3F0}"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05271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F4EFADD9-EC18-469E-8DC5-8DD4FADA7E41}"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201629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417185645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r">
              <a:defRPr sz="4000" b="1" cap="all"/>
            </a:lvl1pPr>
          </a:lstStyle>
          <a:p>
            <a:r>
              <a:rPr lang="en-US" smtClean="0"/>
              <a:t>Click to edit Master title style</a:t>
            </a:r>
            <a:endParaRPr lang="fa-I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CAC02A-8024-4EFF-AF84-BE4A79274062}"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2001794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9B25109B-D7ED-4A10-877A-8B0A8BAAD715}"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2267663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fa-I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13B77D58-1069-41BC-B9C0-1E3E124C59B5}" type="datetime8">
              <a:rPr lang="fa-IR" smtClean="0">
                <a:solidFill>
                  <a:prstClr val="black">
                    <a:tint val="75000"/>
                  </a:prstClr>
                </a:solidFill>
              </a:rPr>
              <a:pPr/>
              <a:t>ژوئيه 21، 20</a:t>
            </a:fld>
            <a:endParaRPr lang="fa-IR">
              <a:solidFill>
                <a:prstClr val="black">
                  <a:tint val="75000"/>
                </a:prstClr>
              </a:solidFill>
            </a:endParaRPr>
          </a:p>
        </p:txBody>
      </p:sp>
      <p:sp>
        <p:nvSpPr>
          <p:cNvPr id="8" name="Footer Placeholder 7"/>
          <p:cNvSpPr>
            <a:spLocks noGrp="1"/>
          </p:cNvSpPr>
          <p:nvPr>
            <p:ph type="ftr" sz="quarter" idx="11"/>
          </p:nvPr>
        </p:nvSpPr>
        <p:spPr/>
        <p:txBody>
          <a:bodyPr/>
          <a:lstStyle/>
          <a:p>
            <a:endParaRPr lang="fa-IR">
              <a:solidFill>
                <a:prstClr val="black">
                  <a:tint val="75000"/>
                </a:prstClr>
              </a:solidFill>
            </a:endParaRPr>
          </a:p>
        </p:txBody>
      </p:sp>
      <p:sp>
        <p:nvSpPr>
          <p:cNvPr id="9" name="Slide Number Placeholder 8"/>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4429856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5B41D5C1-DAAC-4772-8DCC-E2F9B2CF579C}" type="datetime8">
              <a:rPr lang="fa-IR" smtClean="0">
                <a:solidFill>
                  <a:prstClr val="black">
                    <a:tint val="75000"/>
                  </a:prstClr>
                </a:solidFill>
              </a:rPr>
              <a:pPr/>
              <a:t>ژوئيه 21، 20</a:t>
            </a:fld>
            <a:endParaRPr lang="fa-IR">
              <a:solidFill>
                <a:prstClr val="black">
                  <a:tint val="75000"/>
                </a:prstClr>
              </a:solidFill>
            </a:endParaRPr>
          </a:p>
        </p:txBody>
      </p:sp>
      <p:sp>
        <p:nvSpPr>
          <p:cNvPr id="4" name="Footer Placeholder 3"/>
          <p:cNvSpPr>
            <a:spLocks noGrp="1"/>
          </p:cNvSpPr>
          <p:nvPr>
            <p:ph type="ftr" sz="quarter" idx="11"/>
          </p:nvPr>
        </p:nvSpPr>
        <p:spPr/>
        <p:txBody>
          <a:bodyPr/>
          <a:lstStyle/>
          <a:p>
            <a:endParaRPr lang="fa-IR">
              <a:solidFill>
                <a:prstClr val="black">
                  <a:tint val="75000"/>
                </a:prstClr>
              </a:solidFill>
            </a:endParaRPr>
          </a:p>
        </p:txBody>
      </p:sp>
      <p:sp>
        <p:nvSpPr>
          <p:cNvPr id="5" name="Slide Number Placeholder 4"/>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05220989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0B2E8-BB60-487A-8723-FAEF4E861C6D}" type="datetime8">
              <a:rPr lang="fa-IR" smtClean="0">
                <a:solidFill>
                  <a:prstClr val="black">
                    <a:tint val="75000"/>
                  </a:prstClr>
                </a:solidFill>
              </a:rPr>
              <a:pPr/>
              <a:t>ژوئيه 21، 20</a:t>
            </a:fld>
            <a:endParaRPr lang="fa-IR">
              <a:solidFill>
                <a:prstClr val="black">
                  <a:tint val="75000"/>
                </a:prstClr>
              </a:solidFill>
            </a:endParaRPr>
          </a:p>
        </p:txBody>
      </p:sp>
      <p:sp>
        <p:nvSpPr>
          <p:cNvPr id="3" name="Footer Placeholder 2"/>
          <p:cNvSpPr>
            <a:spLocks noGrp="1"/>
          </p:cNvSpPr>
          <p:nvPr>
            <p:ph type="ftr" sz="quarter" idx="11"/>
          </p:nvPr>
        </p:nvSpPr>
        <p:spPr/>
        <p:txBody>
          <a:bodyPr/>
          <a:lstStyle/>
          <a:p>
            <a:endParaRPr lang="fa-IR">
              <a:solidFill>
                <a:prstClr val="black">
                  <a:tint val="75000"/>
                </a:prstClr>
              </a:solidFill>
            </a:endParaRPr>
          </a:p>
        </p:txBody>
      </p:sp>
      <p:sp>
        <p:nvSpPr>
          <p:cNvPr id="4" name="Slide Number Placeholder 3"/>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67893556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C86DEC2-148C-4E28-9C65-2DD766538FFF}"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9907028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52CD7EC-B6DC-466E-8F90-8ACCB788F10D}" type="datetime8">
              <a:rPr lang="fa-IR" smtClean="0">
                <a:solidFill>
                  <a:prstClr val="black">
                    <a:tint val="75000"/>
                  </a:prstClr>
                </a:solidFill>
              </a:rPr>
              <a:pPr/>
              <a:t>ژوئيه 21، 20</a:t>
            </a:fld>
            <a:endParaRPr lang="fa-IR">
              <a:solidFill>
                <a:prstClr val="black">
                  <a:tint val="75000"/>
                </a:prstClr>
              </a:solidFill>
            </a:endParaRPr>
          </a:p>
        </p:txBody>
      </p:sp>
      <p:sp>
        <p:nvSpPr>
          <p:cNvPr id="6" name="Footer Placeholder 5"/>
          <p:cNvSpPr>
            <a:spLocks noGrp="1"/>
          </p:cNvSpPr>
          <p:nvPr>
            <p:ph type="ftr" sz="quarter" idx="11"/>
          </p:nvPr>
        </p:nvSpPr>
        <p:spPr/>
        <p:txBody>
          <a:bodyPr/>
          <a:lstStyle/>
          <a:p>
            <a:endParaRPr lang="fa-IR">
              <a:solidFill>
                <a:prstClr val="black">
                  <a:tint val="75000"/>
                </a:prstClr>
              </a:solidFill>
            </a:endParaRPr>
          </a:p>
        </p:txBody>
      </p:sp>
      <p:sp>
        <p:nvSpPr>
          <p:cNvPr id="7" name="Slide Number Placeholder 6"/>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1533743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3994B851-D998-4204-B7A4-466F9BB5DD06}"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271234144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99123AB-B82B-4936-B348-1F3FC083456F}" type="datetime8">
              <a:rPr lang="fa-IR" smtClean="0">
                <a:solidFill>
                  <a:prstClr val="black">
                    <a:tint val="75000"/>
                  </a:prstClr>
                </a:solidFill>
              </a:rPr>
              <a:pPr/>
              <a:t>ژوئيه 21، 20</a:t>
            </a:fld>
            <a:endParaRPr lang="fa-IR">
              <a:solidFill>
                <a:prstClr val="black">
                  <a:tint val="75000"/>
                </a:prstClr>
              </a:solidFill>
            </a:endParaRPr>
          </a:p>
        </p:txBody>
      </p:sp>
      <p:sp>
        <p:nvSpPr>
          <p:cNvPr id="5" name="Footer Placeholder 4"/>
          <p:cNvSpPr>
            <a:spLocks noGrp="1"/>
          </p:cNvSpPr>
          <p:nvPr>
            <p:ph type="ftr" sz="quarter" idx="11"/>
          </p:nvPr>
        </p:nvSpPr>
        <p:spPr/>
        <p:txBody>
          <a:bodyPr/>
          <a:lstStyle/>
          <a:p>
            <a:endParaRPr lang="fa-IR">
              <a:solidFill>
                <a:prstClr val="black">
                  <a:tint val="75000"/>
                </a:prstClr>
              </a:solidFill>
            </a:endParaRPr>
          </a:p>
        </p:txBody>
      </p:sp>
      <p:sp>
        <p:nvSpPr>
          <p:cNvPr id="6" name="Slide Number Placeholder 5"/>
          <p:cNvSpPr>
            <a:spLocks noGrp="1"/>
          </p:cNvSpPr>
          <p:nvPr>
            <p:ph type="sldNum" sz="quarter" idx="12"/>
          </p:nvPr>
        </p:nvSpPr>
        <p:spPr/>
        <p:txBody>
          <a:bodyPr/>
          <a:lstStyle/>
          <a:p>
            <a:fld id="{1F16ABED-525A-40CD-B72F-4364270C872D}"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47853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61" y="273050"/>
            <a:ext cx="3008313" cy="1162050"/>
          </a:xfrm>
        </p:spPr>
        <p:txBody>
          <a:bodyPr anchor="b"/>
          <a:lstStyle>
            <a:lvl1pPr algn="r">
              <a:defRPr sz="2000" b="1"/>
            </a:lvl1pPr>
          </a:lstStyle>
          <a:p>
            <a:r>
              <a:rPr lang="en-US" smtClean="0"/>
              <a:t>Click to edit Master title style</a:t>
            </a:r>
            <a:endParaRPr lang="fa-IR"/>
          </a:p>
        </p:txBody>
      </p:sp>
      <p:sp>
        <p:nvSpPr>
          <p:cNvPr id="3" name="Content Placeholder 2"/>
          <p:cNvSpPr>
            <a:spLocks noGrp="1"/>
          </p:cNvSpPr>
          <p:nvPr>
            <p:ph idx="1"/>
          </p:nvPr>
        </p:nvSpPr>
        <p:spPr>
          <a:xfrm>
            <a:off x="3575050" y="27311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457261" y="1435100"/>
            <a:ext cx="3008313" cy="4691063"/>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476746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5"/>
            <a:ext cx="5486400" cy="566738"/>
          </a:xfrm>
        </p:spPr>
        <p:txBody>
          <a:bodyPr anchor="b"/>
          <a:lstStyle>
            <a:lvl1pPr algn="r">
              <a:defRPr sz="2000" b="1"/>
            </a:lvl1pPr>
          </a:lstStyle>
          <a:p>
            <a:r>
              <a:rPr lang="en-US" smtClean="0"/>
              <a:t>Click to edit Master title style</a:t>
            </a:r>
            <a:endParaRPr lang="fa-I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4253" indent="0">
              <a:buNone/>
              <a:defRPr sz="2800"/>
            </a:lvl2pPr>
            <a:lvl3pPr marL="908483" indent="0">
              <a:buNone/>
              <a:defRPr sz="2400"/>
            </a:lvl3pPr>
            <a:lvl4pPr marL="1362754" indent="0">
              <a:buNone/>
              <a:defRPr sz="2000"/>
            </a:lvl4pPr>
            <a:lvl5pPr marL="1817018" indent="0">
              <a:buNone/>
              <a:defRPr sz="2000"/>
            </a:lvl5pPr>
            <a:lvl6pPr marL="2271252" indent="0">
              <a:buNone/>
              <a:defRPr sz="2000"/>
            </a:lvl6pPr>
            <a:lvl7pPr marL="2725497" indent="0">
              <a:buNone/>
              <a:defRPr sz="2000"/>
            </a:lvl7pPr>
            <a:lvl8pPr marL="3179755" indent="0">
              <a:buNone/>
              <a:defRPr sz="2000"/>
            </a:lvl8pPr>
            <a:lvl9pPr marL="3633999" indent="0">
              <a:buNone/>
              <a:defRPr sz="2000"/>
            </a:lvl9pPr>
          </a:lstStyle>
          <a:p>
            <a:endParaRPr lang="fa-I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4253" indent="0">
              <a:buNone/>
              <a:defRPr sz="1200"/>
            </a:lvl2pPr>
            <a:lvl3pPr marL="908483" indent="0">
              <a:buNone/>
              <a:defRPr sz="1000"/>
            </a:lvl3pPr>
            <a:lvl4pPr marL="1362754" indent="0">
              <a:buNone/>
              <a:defRPr sz="900"/>
            </a:lvl4pPr>
            <a:lvl5pPr marL="1817018" indent="0">
              <a:buNone/>
              <a:defRPr sz="900"/>
            </a:lvl5pPr>
            <a:lvl6pPr marL="2271252" indent="0">
              <a:buNone/>
              <a:defRPr sz="900"/>
            </a:lvl6pPr>
            <a:lvl7pPr marL="2725497" indent="0">
              <a:buNone/>
              <a:defRPr sz="900"/>
            </a:lvl7pPr>
            <a:lvl8pPr marL="3179755" indent="0">
              <a:buNone/>
              <a:defRPr sz="900"/>
            </a:lvl8pPr>
            <a:lvl9pPr marL="363399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0FE54C9-F304-4A30-8503-A4A1F391E489}" type="datetimeFigureOut">
              <a:rPr lang="fa-IR" smtClean="0"/>
              <a:pPr/>
              <a:t>12/01/1441</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D675FB7F-103E-49AA-AA96-17EDD0B894D1}" type="slidenum">
              <a:rPr lang="fa-IR" smtClean="0"/>
              <a:pPr/>
              <a:t>‹#›</a:t>
            </a:fld>
            <a:endParaRPr lang="fa-IR"/>
          </a:p>
        </p:txBody>
      </p:sp>
    </p:spTree>
    <p:extLst>
      <p:ext uri="{BB962C8B-B14F-4D97-AF65-F5344CB8AC3E}">
        <p14:creationId xmlns:p14="http://schemas.microsoft.com/office/powerpoint/2010/main" val="3217824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18" Type="http://schemas.openxmlformats.org/officeDocument/2006/relationships/theme" Target="../theme/theme4.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17" Type="http://schemas.openxmlformats.org/officeDocument/2006/relationships/slideLayout" Target="../slideLayouts/slideLayout56.xml"/><Relationship Id="rId2" Type="http://schemas.openxmlformats.org/officeDocument/2006/relationships/slideLayout" Target="../slideLayouts/slideLayout41.xml"/><Relationship Id="rId16" Type="http://schemas.openxmlformats.org/officeDocument/2006/relationships/slideLayout" Target="../slideLayouts/slideLayout55.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slideLayout" Target="../slideLayouts/slideLayout5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5.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6.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61" y="274638"/>
            <a:ext cx="8229600" cy="1143000"/>
          </a:xfrm>
          <a:prstGeom prst="rect">
            <a:avLst/>
          </a:prstGeom>
        </p:spPr>
        <p:txBody>
          <a:bodyPr vert="horz" lIns="90851" tIns="45425" rIns="90851" bIns="4542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61" y="1600219"/>
            <a:ext cx="8229600" cy="4525963"/>
          </a:xfrm>
          <a:prstGeom prst="rect">
            <a:avLst/>
          </a:prstGeom>
        </p:spPr>
        <p:txBody>
          <a:bodyPr vert="horz" lIns="90851" tIns="45425" rIns="90851" bIns="4542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61" y="6356411"/>
            <a:ext cx="2133600" cy="365125"/>
          </a:xfrm>
          <a:prstGeom prst="rect">
            <a:avLst/>
          </a:prstGeom>
        </p:spPr>
        <p:txBody>
          <a:bodyPr vert="horz" lIns="90851" tIns="45425" rIns="90851" bIns="45425" rtlCol="1" anchor="ctr"/>
          <a:lstStyle>
            <a:lvl1pPr algn="r">
              <a:defRPr sz="1200">
                <a:solidFill>
                  <a:schemeClr val="tx1">
                    <a:tint val="75000"/>
                  </a:schemeClr>
                </a:solidFill>
              </a:defRPr>
            </a:lvl1pPr>
          </a:lstStyle>
          <a:p>
            <a:fld id="{C0FE54C9-F304-4A30-8503-A4A1F391E489}" type="datetimeFigureOut">
              <a:rPr lang="fa-IR" smtClean="0"/>
              <a:pPr/>
              <a:t>12/01/1441</a:t>
            </a:fld>
            <a:endParaRPr lang="fa-IR"/>
          </a:p>
        </p:txBody>
      </p:sp>
      <p:sp>
        <p:nvSpPr>
          <p:cNvPr id="5" name="Footer Placeholder 4"/>
          <p:cNvSpPr>
            <a:spLocks noGrp="1"/>
          </p:cNvSpPr>
          <p:nvPr>
            <p:ph type="ftr" sz="quarter" idx="3"/>
          </p:nvPr>
        </p:nvSpPr>
        <p:spPr>
          <a:xfrm>
            <a:off x="3124261" y="6356411"/>
            <a:ext cx="2895600" cy="365125"/>
          </a:xfrm>
          <a:prstGeom prst="rect">
            <a:avLst/>
          </a:prstGeom>
        </p:spPr>
        <p:txBody>
          <a:bodyPr vert="horz" lIns="90851" tIns="45425" rIns="90851" bIns="45425" rtlCol="1"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457200" y="6356411"/>
            <a:ext cx="2133600" cy="365125"/>
          </a:xfrm>
          <a:prstGeom prst="rect">
            <a:avLst/>
          </a:prstGeom>
        </p:spPr>
        <p:txBody>
          <a:bodyPr vert="horz" lIns="90851" tIns="45425" rIns="90851" bIns="45425" rtlCol="1" anchor="ctr"/>
          <a:lstStyle>
            <a:lvl1pPr algn="l">
              <a:defRPr sz="1200">
                <a:solidFill>
                  <a:schemeClr val="tx1">
                    <a:tint val="75000"/>
                  </a:schemeClr>
                </a:solidFill>
              </a:defRPr>
            </a:lvl1pPr>
          </a:lstStyle>
          <a:p>
            <a:fld id="{D675FB7F-103E-49AA-AA96-17EDD0B894D1}" type="slidenum">
              <a:rPr lang="fa-IR" smtClean="0"/>
              <a:pPr/>
              <a:t>‹#›</a:t>
            </a:fld>
            <a:endParaRPr lang="fa-IR"/>
          </a:p>
        </p:txBody>
      </p:sp>
    </p:spTree>
    <p:extLst>
      <p:ext uri="{BB962C8B-B14F-4D97-AF65-F5344CB8AC3E}">
        <p14:creationId xmlns:p14="http://schemas.microsoft.com/office/powerpoint/2010/main" val="35603074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08483" rtl="1" eaLnBrk="1" latinLnBrk="0" hangingPunct="1">
        <a:spcBef>
          <a:spcPct val="0"/>
        </a:spcBef>
        <a:buNone/>
        <a:defRPr sz="4400" kern="1200">
          <a:solidFill>
            <a:schemeClr val="tx1"/>
          </a:solidFill>
          <a:latin typeface="+mj-lt"/>
          <a:ea typeface="+mj-ea"/>
          <a:cs typeface="+mj-cs"/>
        </a:defRPr>
      </a:lvl1pPr>
    </p:titleStyle>
    <p:bodyStyle>
      <a:lvl1pPr marL="340689" indent="-340689" algn="r" defTabSz="90848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158" indent="-283906" algn="r" defTabSz="90848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626" indent="-227127" algn="r" defTabSz="90848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8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128"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3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630"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87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12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61" y="274638"/>
            <a:ext cx="8229600" cy="1143000"/>
          </a:xfrm>
          <a:prstGeom prst="rect">
            <a:avLst/>
          </a:prstGeom>
        </p:spPr>
        <p:txBody>
          <a:bodyPr vert="horz" lIns="90851" tIns="45425" rIns="90851" bIns="45425"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61" y="1600219"/>
            <a:ext cx="8229600" cy="4525963"/>
          </a:xfrm>
          <a:prstGeom prst="rect">
            <a:avLst/>
          </a:prstGeom>
        </p:spPr>
        <p:txBody>
          <a:bodyPr vert="horz" lIns="90851" tIns="45425" rIns="90851" bIns="45425"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61" y="6356411"/>
            <a:ext cx="2133600" cy="365125"/>
          </a:xfrm>
          <a:prstGeom prst="rect">
            <a:avLst/>
          </a:prstGeom>
        </p:spPr>
        <p:txBody>
          <a:bodyPr vert="horz" lIns="90851" tIns="45425" rIns="90851" bIns="45425" rtlCol="1" anchor="ctr"/>
          <a:lstStyle>
            <a:lvl1pPr algn="r">
              <a:defRPr sz="1200">
                <a:solidFill>
                  <a:schemeClr val="tx1">
                    <a:tint val="75000"/>
                  </a:schemeClr>
                </a:solidFill>
              </a:defRPr>
            </a:lvl1pPr>
          </a:lstStyle>
          <a:p>
            <a:fld id="{C0FE54C9-F304-4A30-8503-A4A1F391E489}" type="datetimeFigureOut">
              <a:rPr lang="fa-IR" smtClean="0">
                <a:solidFill>
                  <a:prstClr val="black">
                    <a:tint val="75000"/>
                  </a:prstClr>
                </a:solidFill>
              </a:rPr>
              <a:pPr/>
              <a:t>12/01/1441</a:t>
            </a:fld>
            <a:endParaRPr lang="fa-IR">
              <a:solidFill>
                <a:prstClr val="black">
                  <a:tint val="75000"/>
                </a:prstClr>
              </a:solidFill>
            </a:endParaRPr>
          </a:p>
        </p:txBody>
      </p:sp>
      <p:sp>
        <p:nvSpPr>
          <p:cNvPr id="5" name="Footer Placeholder 4"/>
          <p:cNvSpPr>
            <a:spLocks noGrp="1"/>
          </p:cNvSpPr>
          <p:nvPr>
            <p:ph type="ftr" sz="quarter" idx="3"/>
          </p:nvPr>
        </p:nvSpPr>
        <p:spPr>
          <a:xfrm>
            <a:off x="3124261" y="6356411"/>
            <a:ext cx="2895600" cy="365125"/>
          </a:xfrm>
          <a:prstGeom prst="rect">
            <a:avLst/>
          </a:prstGeom>
        </p:spPr>
        <p:txBody>
          <a:bodyPr vert="horz" lIns="90851" tIns="45425" rIns="90851" bIns="45425" rtlCol="1" anchor="ctr"/>
          <a:lstStyle>
            <a:lvl1pPr algn="ctr">
              <a:defRPr sz="1200">
                <a:solidFill>
                  <a:schemeClr val="tx1">
                    <a:tint val="75000"/>
                  </a:schemeClr>
                </a:solidFill>
              </a:defRPr>
            </a:lvl1pPr>
          </a:lstStyle>
          <a:p>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411"/>
            <a:ext cx="2133600" cy="365125"/>
          </a:xfrm>
          <a:prstGeom prst="rect">
            <a:avLst/>
          </a:prstGeom>
        </p:spPr>
        <p:txBody>
          <a:bodyPr vert="horz" lIns="90851" tIns="45425" rIns="90851" bIns="45425" rtlCol="1" anchor="ctr"/>
          <a:lstStyle>
            <a:lvl1pPr algn="l">
              <a:defRPr sz="1200">
                <a:solidFill>
                  <a:schemeClr val="tx1">
                    <a:tint val="75000"/>
                  </a:schemeClr>
                </a:solidFill>
              </a:defRPr>
            </a:lvl1pPr>
          </a:lstStyle>
          <a:p>
            <a:fld id="{D675FB7F-103E-49AA-AA96-17EDD0B894D1}" type="slidenum">
              <a:rPr lang="fa-IR" smtClean="0">
                <a:solidFill>
                  <a:prstClr val="black">
                    <a:tint val="75000"/>
                  </a:prstClr>
                </a:solidFill>
              </a:rPr>
              <a:pPr/>
              <a:t>‹#›</a:t>
            </a:fld>
            <a:endParaRPr lang="fa-IR">
              <a:solidFill>
                <a:prstClr val="black">
                  <a:tint val="75000"/>
                </a:prstClr>
              </a:solidFill>
            </a:endParaRPr>
          </a:p>
        </p:txBody>
      </p:sp>
    </p:spTree>
    <p:extLst>
      <p:ext uri="{BB962C8B-B14F-4D97-AF65-F5344CB8AC3E}">
        <p14:creationId xmlns:p14="http://schemas.microsoft.com/office/powerpoint/2010/main" val="31932621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08483" rtl="1" eaLnBrk="1" latinLnBrk="0" hangingPunct="1">
        <a:spcBef>
          <a:spcPct val="0"/>
        </a:spcBef>
        <a:buNone/>
        <a:defRPr sz="4400" kern="1200">
          <a:solidFill>
            <a:schemeClr val="tx1"/>
          </a:solidFill>
          <a:latin typeface="+mj-lt"/>
          <a:ea typeface="+mj-ea"/>
          <a:cs typeface="+mj-cs"/>
        </a:defRPr>
      </a:lvl1pPr>
    </p:titleStyle>
    <p:bodyStyle>
      <a:lvl1pPr marL="340689" indent="-340689" algn="r" defTabSz="908483"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38158" indent="-283906" algn="r" defTabSz="908483"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35626" indent="-227127" algn="r" defTabSz="908483"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898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44128"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498377"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52630"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0687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61129" indent="-227127" algn="r" defTabSz="908483"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a-IR"/>
      </a:defPPr>
      <a:lvl1pPr marL="0" algn="r" defTabSz="908483" rtl="1" eaLnBrk="1" latinLnBrk="0" hangingPunct="1">
        <a:defRPr sz="1800" kern="1200">
          <a:solidFill>
            <a:schemeClr val="tx1"/>
          </a:solidFill>
          <a:latin typeface="+mn-lt"/>
          <a:ea typeface="+mn-ea"/>
          <a:cs typeface="+mn-cs"/>
        </a:defRPr>
      </a:lvl1pPr>
      <a:lvl2pPr marL="454253" algn="r" defTabSz="908483" rtl="1" eaLnBrk="1" latinLnBrk="0" hangingPunct="1">
        <a:defRPr sz="1800" kern="1200">
          <a:solidFill>
            <a:schemeClr val="tx1"/>
          </a:solidFill>
          <a:latin typeface="+mn-lt"/>
          <a:ea typeface="+mn-ea"/>
          <a:cs typeface="+mn-cs"/>
        </a:defRPr>
      </a:lvl2pPr>
      <a:lvl3pPr marL="908483" algn="r" defTabSz="908483" rtl="1" eaLnBrk="1" latinLnBrk="0" hangingPunct="1">
        <a:defRPr sz="1800" kern="1200">
          <a:solidFill>
            <a:schemeClr val="tx1"/>
          </a:solidFill>
          <a:latin typeface="+mn-lt"/>
          <a:ea typeface="+mn-ea"/>
          <a:cs typeface="+mn-cs"/>
        </a:defRPr>
      </a:lvl3pPr>
      <a:lvl4pPr marL="1362754" algn="r" defTabSz="908483" rtl="1" eaLnBrk="1" latinLnBrk="0" hangingPunct="1">
        <a:defRPr sz="1800" kern="1200">
          <a:solidFill>
            <a:schemeClr val="tx1"/>
          </a:solidFill>
          <a:latin typeface="+mn-lt"/>
          <a:ea typeface="+mn-ea"/>
          <a:cs typeface="+mn-cs"/>
        </a:defRPr>
      </a:lvl4pPr>
      <a:lvl5pPr marL="1817018" algn="r" defTabSz="908483" rtl="1" eaLnBrk="1" latinLnBrk="0" hangingPunct="1">
        <a:defRPr sz="1800" kern="1200">
          <a:solidFill>
            <a:schemeClr val="tx1"/>
          </a:solidFill>
          <a:latin typeface="+mn-lt"/>
          <a:ea typeface="+mn-ea"/>
          <a:cs typeface="+mn-cs"/>
        </a:defRPr>
      </a:lvl5pPr>
      <a:lvl6pPr marL="2271252" algn="r" defTabSz="908483" rtl="1" eaLnBrk="1" latinLnBrk="0" hangingPunct="1">
        <a:defRPr sz="1800" kern="1200">
          <a:solidFill>
            <a:schemeClr val="tx1"/>
          </a:solidFill>
          <a:latin typeface="+mn-lt"/>
          <a:ea typeface="+mn-ea"/>
          <a:cs typeface="+mn-cs"/>
        </a:defRPr>
      </a:lvl6pPr>
      <a:lvl7pPr marL="2725497" algn="r" defTabSz="908483" rtl="1" eaLnBrk="1" latinLnBrk="0" hangingPunct="1">
        <a:defRPr sz="1800" kern="1200">
          <a:solidFill>
            <a:schemeClr val="tx1"/>
          </a:solidFill>
          <a:latin typeface="+mn-lt"/>
          <a:ea typeface="+mn-ea"/>
          <a:cs typeface="+mn-cs"/>
        </a:defRPr>
      </a:lvl7pPr>
      <a:lvl8pPr marL="3179755" algn="r" defTabSz="908483" rtl="1" eaLnBrk="1" latinLnBrk="0" hangingPunct="1">
        <a:defRPr sz="1800" kern="1200">
          <a:solidFill>
            <a:schemeClr val="tx1"/>
          </a:solidFill>
          <a:latin typeface="+mn-lt"/>
          <a:ea typeface="+mn-ea"/>
          <a:cs typeface="+mn-cs"/>
        </a:defRPr>
      </a:lvl8pPr>
      <a:lvl9pPr marL="3633999" algn="r" defTabSz="908483" rtl="1"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a:fld id="{33158A15-E172-47FD-93C1-20B81040339B}" type="datetime8">
              <a:rPr lang="fa-IR" smtClean="0">
                <a:solidFill>
                  <a:prstClr val="black">
                    <a:tint val="75000"/>
                  </a:prstClr>
                </a:solidFill>
              </a:rPr>
              <a:pPr defTabSz="914400"/>
              <a:t>ژوئيه 21، 20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a:fld id="{A8B4ED13-EBA7-4896-8486-DA7F6ED059BE}" type="slidenum">
              <a:rPr lang="fa-IR" smtClean="0">
                <a:solidFill>
                  <a:prstClr val="black">
                    <a:tint val="75000"/>
                  </a:prstClr>
                </a:solidFill>
              </a:rPr>
              <a:pPr defTabSz="914400"/>
              <a:t>‹#›</a:t>
            </a:fld>
            <a:endParaRPr lang="fa-IR">
              <a:solidFill>
                <a:prstClr val="black">
                  <a:tint val="75000"/>
                </a:prstClr>
              </a:solidFill>
            </a:endParaRPr>
          </a:p>
        </p:txBody>
      </p:sp>
    </p:spTree>
    <p:extLst>
      <p:ext uri="{BB962C8B-B14F-4D97-AF65-F5344CB8AC3E}">
        <p14:creationId xmlns:p14="http://schemas.microsoft.com/office/powerpoint/2010/main" val="380617135"/>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 id="2147483954" r:id="rId12"/>
    <p:sldLayoutId id="2147483955" r:id="rId13"/>
    <p:sldLayoutId id="2147483956" r:id="rId14"/>
    <p:sldLayoutId id="2147483957" r:id="rId15"/>
    <p:sldLayoutId id="2147483958" r:id="rId16"/>
    <p:sldLayoutId id="2147483959" r:id="rId17"/>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a:fld id="{33158A15-E172-47FD-93C1-20B81040339B}" type="datetime8">
              <a:rPr lang="fa-IR" smtClean="0">
                <a:solidFill>
                  <a:prstClr val="black">
                    <a:tint val="75000"/>
                  </a:prstClr>
                </a:solidFill>
              </a:rPr>
              <a:pPr defTabSz="914400"/>
              <a:t>ژوئيه 21، 20</a:t>
            </a:fld>
            <a:endParaRPr lang="fa-IR">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a:endParaRPr lang="fa-IR">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a:fld id="{A8B4ED13-EBA7-4896-8486-DA7F6ED059BE}" type="slidenum">
              <a:rPr lang="fa-IR" smtClean="0">
                <a:solidFill>
                  <a:prstClr val="black">
                    <a:tint val="75000"/>
                  </a:prstClr>
                </a:solidFill>
              </a:rPr>
              <a:pPr defTabSz="914400"/>
              <a:t>‹#›</a:t>
            </a:fld>
            <a:endParaRPr lang="fa-IR">
              <a:solidFill>
                <a:prstClr val="black">
                  <a:tint val="75000"/>
                </a:prstClr>
              </a:solidFill>
            </a:endParaRPr>
          </a:p>
        </p:txBody>
      </p:sp>
    </p:spTree>
    <p:extLst>
      <p:ext uri="{BB962C8B-B14F-4D97-AF65-F5344CB8AC3E}">
        <p14:creationId xmlns:p14="http://schemas.microsoft.com/office/powerpoint/2010/main" val="1592138639"/>
      </p:ext>
    </p:extLst>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 id="2147483972" r:id="rId12"/>
    <p:sldLayoutId id="2147483973" r:id="rId13"/>
    <p:sldLayoutId id="2147483974" r:id="rId14"/>
    <p:sldLayoutId id="2147483975" r:id="rId15"/>
    <p:sldLayoutId id="2147483976" r:id="rId16"/>
    <p:sldLayoutId id="2147483977" r:id="rId17"/>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r" rtl="1">
              <a:defRPr sz="1200">
                <a:solidFill>
                  <a:schemeClr val="tx1">
                    <a:tint val="75000"/>
                  </a:schemeClr>
                </a:solidFill>
                <a:cs typeface="B Yagut" panose="00000400000000000000" pitchFamily="2" charset="-78"/>
              </a:defRPr>
            </a:lvl1pPr>
          </a:lstStyle>
          <a:p>
            <a:pPr defTabSz="914400"/>
            <a:fld id="{8D147354-F800-434C-A8D8-D6E6A5F63033}" type="datetimeFigureOut">
              <a:rPr lang="en-US" smtClean="0">
                <a:solidFill>
                  <a:prstClr val="black">
                    <a:tint val="75000"/>
                  </a:prstClr>
                </a:solidFill>
              </a:rPr>
              <a:pPr defTabSz="914400"/>
              <a:t>7/21/2020</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rtl="1">
              <a:defRPr sz="1200">
                <a:solidFill>
                  <a:schemeClr val="tx1">
                    <a:tint val="75000"/>
                  </a:schemeClr>
                </a:solidFill>
                <a:cs typeface="B Yagut" panose="00000400000000000000" pitchFamily="2" charset="-78"/>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l" rtl="1">
              <a:defRPr sz="1200">
                <a:solidFill>
                  <a:schemeClr val="tx1">
                    <a:tint val="75000"/>
                  </a:schemeClr>
                </a:solidFill>
                <a:cs typeface="B Yagut" panose="00000400000000000000" pitchFamily="2" charset="-78"/>
              </a:defRPr>
            </a:lvl1pPr>
          </a:lstStyle>
          <a:p>
            <a:pPr defTabSz="914400"/>
            <a:fld id="{5D605EBD-352C-439C-B9B1-E36C38D4E1A3}"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3213530026"/>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ctr" defTabSz="914400" rtl="1" eaLnBrk="1" latinLnBrk="0" hangingPunct="1">
        <a:spcBef>
          <a:spcPct val="0"/>
        </a:spcBef>
        <a:buNone/>
        <a:defRPr sz="4400" b="1" kern="1200">
          <a:solidFill>
            <a:schemeClr val="tx1"/>
          </a:solidFill>
          <a:latin typeface="+mj-lt"/>
          <a:ea typeface="+mj-ea"/>
          <a:cs typeface="B Yagut" panose="00000400000000000000" pitchFamily="2" charset="-78"/>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B Yagut" panose="00000400000000000000" pitchFamily="2" charset="-78"/>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B Yagut" panose="00000400000000000000" pitchFamily="2" charset="-78"/>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B Yagut" panose="00000400000000000000" pitchFamily="2" charset="-78"/>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B Yagut" panose="00000400000000000000" pitchFamily="2" charset="-78"/>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1"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6553200" y="6356350"/>
            <a:ext cx="21336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pPr defTabSz="914400" rtl="0" eaLnBrk="0" fontAlgn="base" hangingPunct="0">
              <a:spcBef>
                <a:spcPct val="0"/>
              </a:spcBef>
              <a:spcAft>
                <a:spcPct val="0"/>
              </a:spcAft>
              <a:defRPr/>
            </a:pPr>
            <a:fld id="{4FE9EAAC-2229-4020-B109-62A543FF124C}" type="datetime8">
              <a:rPr lang="fa-IR" smtClean="0">
                <a:solidFill>
                  <a:srgbClr val="146194">
                    <a:lumMod val="50000"/>
                  </a:srgbClr>
                </a:solidFill>
              </a:rPr>
              <a:pPr defTabSz="914400" rtl="0" eaLnBrk="0" fontAlgn="base" hangingPunct="0">
                <a:spcBef>
                  <a:spcPct val="0"/>
                </a:spcBef>
                <a:spcAft>
                  <a:spcPct val="0"/>
                </a:spcAft>
                <a:defRPr/>
              </a:pPr>
              <a:t>ژوئيه 21، 20</a:t>
            </a:fld>
            <a:endParaRPr lang="en-US">
              <a:solidFill>
                <a:srgbClr val="146194">
                  <a:lumMod val="50000"/>
                </a:srgbClr>
              </a:solidFill>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pPr defTabSz="914400" rtl="0" eaLnBrk="0" fontAlgn="base" hangingPunct="0">
              <a:spcBef>
                <a:spcPct val="0"/>
              </a:spcBef>
              <a:spcAft>
                <a:spcPct val="0"/>
              </a:spcAft>
              <a:defRPr/>
            </a:pPr>
            <a:endParaRPr lang="en-US">
              <a:solidFill>
                <a:srgbClr val="146194">
                  <a:lumMod val="50000"/>
                </a:srgbClr>
              </a:solidFill>
              <a:cs typeface="Arial" pitchFamily="34" charset="0"/>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pPr defTabSz="914400" rtl="0" eaLnBrk="0" fontAlgn="base" hangingPunct="0">
              <a:spcBef>
                <a:spcPct val="0"/>
              </a:spcBef>
              <a:spcAft>
                <a:spcPct val="0"/>
              </a:spcAft>
            </a:pPr>
            <a:fld id="{702CAC9B-9C01-47B8-9D6E-3179B6469F62}" type="slidenum">
              <a:rPr lang="fa-IR" altLang="en-US" smtClean="0">
                <a:solidFill>
                  <a:prstClr val="black">
                    <a:tint val="75000"/>
                  </a:prstClr>
                </a:solidFill>
              </a:rPr>
              <a:pPr defTabSz="914400" rtl="0" eaLnBrk="0" fontAlgn="base" hangingPunct="0">
                <a:spcBef>
                  <a:spcPct val="0"/>
                </a:spcBef>
                <a:spcAft>
                  <a:spcPct val="0"/>
                </a:spcAft>
              </a:pPr>
              <a:t>‹#›</a:t>
            </a:fld>
            <a:endParaRPr lang="en-US" altLang="en-US" smtClean="0">
              <a:solidFill>
                <a:prstClr val="black">
                  <a:tint val="75000"/>
                </a:prstClr>
              </a:solidFill>
              <a:cs typeface="Arial" pitchFamily="34" charset="0"/>
            </a:endParaRPr>
          </a:p>
        </p:txBody>
      </p:sp>
    </p:spTree>
    <p:extLst>
      <p:ext uri="{BB962C8B-B14F-4D97-AF65-F5344CB8AC3E}">
        <p14:creationId xmlns:p14="http://schemas.microsoft.com/office/powerpoint/2010/main" val="1267273611"/>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hf hdr="0" ftr="0" dt="0"/>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8.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4"/>
          <a:srcRect l="14641" t="31250" r="22108" b="11459"/>
          <a:stretch/>
        </p:blipFill>
        <p:spPr>
          <a:xfrm>
            <a:off x="0" y="-61930"/>
            <a:ext cx="9144000" cy="2859759"/>
          </a:xfrm>
          <a:prstGeom prst="rect">
            <a:avLst/>
          </a:prstGeom>
        </p:spPr>
      </p:pic>
      <p:sp>
        <p:nvSpPr>
          <p:cNvPr id="5" name="Rectangle 4"/>
          <p:cNvSpPr/>
          <p:nvPr/>
        </p:nvSpPr>
        <p:spPr>
          <a:xfrm>
            <a:off x="-48039" y="2827380"/>
            <a:ext cx="9192039" cy="584775"/>
          </a:xfrm>
          <a:prstGeom prst="rect">
            <a:avLst/>
          </a:prstGeom>
        </p:spPr>
        <p:txBody>
          <a:bodyPr wrap="square">
            <a:spAutoFit/>
          </a:bodyPr>
          <a:lstStyle/>
          <a:p>
            <a:r>
              <a:rPr lang="fa-IR" sz="3200" b="1" dirty="0">
                <a:solidFill>
                  <a:prstClr val="black"/>
                </a:solidFill>
                <a:latin typeface="B  Yagut"/>
                <a:ea typeface="Calibri"/>
                <a:cs typeface="B Yagut" panose="00000400000000000000" pitchFamily="2" charset="-78"/>
              </a:rPr>
              <a:t>مراقبت های ادغام </a:t>
            </a:r>
            <a:r>
              <a:rPr lang="fa-IR" sz="3200" b="1" dirty="0" smtClean="0">
                <a:solidFill>
                  <a:prstClr val="black"/>
                </a:solidFill>
                <a:latin typeface="B  Yagut"/>
                <a:ea typeface="Calibri"/>
                <a:cs typeface="B Yagut" panose="00000400000000000000" pitchFamily="2" charset="-78"/>
              </a:rPr>
              <a:t>یافته رده </a:t>
            </a:r>
            <a:r>
              <a:rPr lang="fa-IR" sz="3200" b="1" dirty="0">
                <a:solidFill>
                  <a:prstClr val="black"/>
                </a:solidFill>
                <a:latin typeface="B  Yagut"/>
                <a:ea typeface="Calibri"/>
                <a:cs typeface="B Yagut" panose="00000400000000000000" pitchFamily="2" charset="-78"/>
              </a:rPr>
              <a:t>سنی 18</a:t>
            </a:r>
            <a:r>
              <a:rPr lang="fa-IR" sz="3200" b="1" dirty="0" smtClean="0">
                <a:solidFill>
                  <a:prstClr val="black"/>
                </a:solidFill>
                <a:latin typeface="B  Yagut"/>
                <a:ea typeface="Calibri"/>
                <a:cs typeface="B Yagut" panose="00000400000000000000" pitchFamily="2" charset="-78"/>
              </a:rPr>
              <a:t>تا29سال</a:t>
            </a:r>
            <a:r>
              <a:rPr lang="fa-IR" sz="2800" b="1" dirty="0" smtClean="0">
                <a:solidFill>
                  <a:prstClr val="black"/>
                </a:solidFill>
                <a:latin typeface="B  Yagut"/>
                <a:ea typeface="Calibri"/>
                <a:cs typeface="B Yagut" panose="00000400000000000000" pitchFamily="2" charset="-78"/>
              </a:rPr>
              <a:t>(ویژه </a:t>
            </a:r>
            <a:r>
              <a:rPr lang="fa-IR" sz="2800" b="1" dirty="0">
                <a:solidFill>
                  <a:prstClr val="black"/>
                </a:solidFill>
                <a:latin typeface="B  Yagut"/>
                <a:ea typeface="Calibri"/>
                <a:cs typeface="B Yagut" panose="00000400000000000000" pitchFamily="2" charset="-78"/>
              </a:rPr>
              <a:t>غیرپزشک)</a:t>
            </a:r>
          </a:p>
        </p:txBody>
      </p:sp>
      <p:sp>
        <p:nvSpPr>
          <p:cNvPr id="3" name="Rectangle 2"/>
          <p:cNvSpPr/>
          <p:nvPr/>
        </p:nvSpPr>
        <p:spPr>
          <a:xfrm>
            <a:off x="0" y="4061580"/>
            <a:ext cx="9144000" cy="892552"/>
          </a:xfrm>
          <a:prstGeom prst="rect">
            <a:avLst/>
          </a:prstGeom>
        </p:spPr>
        <p:txBody>
          <a:bodyPr wrap="square">
            <a:spAutoFit/>
          </a:bodyPr>
          <a:lstStyle/>
          <a:p>
            <a:r>
              <a:rPr lang="fa-IR" sz="2800" dirty="0" smtClean="0">
                <a:solidFill>
                  <a:prstClr val="black"/>
                </a:solidFill>
                <a:cs typeface="B Yagut" panose="00000400000000000000" pitchFamily="2" charset="-78"/>
              </a:rPr>
              <a:t>جلسه هشتم( بخش دوم)</a:t>
            </a:r>
          </a:p>
          <a:p>
            <a:r>
              <a:rPr lang="fa-IR" sz="2400" dirty="0" smtClean="0">
                <a:solidFill>
                  <a:prstClr val="black"/>
                </a:solidFill>
                <a:cs typeface="B Yagut" panose="00000400000000000000" pitchFamily="2" charset="-78"/>
              </a:rPr>
              <a:t>ارزیابی وضعیت فعالیت بدنی در جوانان</a:t>
            </a:r>
            <a:endParaRPr lang="fa-IR" sz="2400" dirty="0">
              <a:solidFill>
                <a:prstClr val="black"/>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18132394"/>
      </p:ext>
    </p:extLst>
  </p:cSld>
  <p:clrMapOvr>
    <a:masterClrMapping/>
  </p:clrMapOvr>
  <mc:AlternateContent xmlns:mc="http://schemas.openxmlformats.org/markup-compatibility/2006">
    <mc:Choice xmlns:p14="http://schemas.microsoft.com/office/powerpoint/2010/main" Requires="p14">
      <p:transition p14:dur="0" advTm="52309"/>
    </mc:Choice>
    <mc:Fallback>
      <p:transition advTm="52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10</a:t>
            </a:fld>
            <a:endParaRPr lang="fa-IR">
              <a:solidFill>
                <a:prstClr val="black">
                  <a:tint val="75000"/>
                </a:prstClr>
              </a:solidFill>
            </a:endParaRPr>
          </a:p>
        </p:txBody>
      </p:sp>
      <p:sp>
        <p:nvSpPr>
          <p:cNvPr id="7" name="Rectangle 6"/>
          <p:cNvSpPr/>
          <p:nvPr/>
        </p:nvSpPr>
        <p:spPr>
          <a:xfrm>
            <a:off x="152400" y="947456"/>
            <a:ext cx="8686800" cy="4939814"/>
          </a:xfrm>
          <a:prstGeom prst="rect">
            <a:avLst/>
          </a:prstGeom>
        </p:spPr>
        <p:txBody>
          <a:bodyPr wrap="square">
            <a:spAutoFit/>
          </a:bodyPr>
          <a:lstStyle/>
          <a:p>
            <a:pPr marL="342900" indent="-342900" algn="justLow">
              <a:lnSpc>
                <a:spcPct val="150000"/>
              </a:lnSpc>
              <a:buFont typeface="Wingdings" panose="05000000000000000000" pitchFamily="2" charset="2"/>
              <a:buChar char="v"/>
            </a:pPr>
            <a:r>
              <a:rPr lang="fa-IR" sz="2400" dirty="0" smtClean="0">
                <a:solidFill>
                  <a:srgbClr val="000000"/>
                </a:solidFill>
                <a:ea typeface="Calibri" panose="020F0502020204030204" pitchFamily="34" charset="0"/>
                <a:cs typeface="B Yagut" panose="00000400000000000000" pitchFamily="2" charset="-78"/>
              </a:rPr>
              <a:t>آزمون انعطاف‌پذیری:</a:t>
            </a:r>
          </a:p>
          <a:p>
            <a:pPr algn="justLow">
              <a:lnSpc>
                <a:spcPct val="150000"/>
              </a:lnSpc>
            </a:pPr>
            <a:r>
              <a:rPr lang="fa-IR" sz="2000" dirty="0" smtClean="0">
                <a:solidFill>
                  <a:srgbClr val="000000"/>
                </a:solidFill>
                <a:ea typeface="Calibri" panose="020F0502020204030204" pitchFamily="34" charset="0"/>
                <a:cs typeface="B Yagut" panose="00000400000000000000" pitchFamily="2" charset="-78"/>
              </a:rPr>
              <a:t>به </a:t>
            </a:r>
            <a:r>
              <a:rPr lang="fa-IR" sz="2200" dirty="0">
                <a:solidFill>
                  <a:srgbClr val="000000"/>
                </a:solidFill>
                <a:ea typeface="Calibri" panose="020F0502020204030204" pitchFamily="34" charset="0"/>
                <a:cs typeface="B Yagut" panose="00000400000000000000" pitchFamily="2" charset="-78"/>
              </a:rPr>
              <a:t>ظرفیت عملکردی مفاصل برای حرکت در دامنه حرکتی کامل انعطاف‌پذیری گفته می‌شود</a:t>
            </a:r>
            <a:r>
              <a:rPr lang="fa-IR" sz="2200" dirty="0" smtClean="0">
                <a:solidFill>
                  <a:srgbClr val="000000"/>
                </a:solidFill>
                <a:ea typeface="Calibri" panose="020F0502020204030204" pitchFamily="34" charset="0"/>
                <a:cs typeface="B Yagut" panose="00000400000000000000" pitchFamily="2" charset="-78"/>
              </a:rPr>
              <a:t>.</a:t>
            </a:r>
          </a:p>
          <a:p>
            <a:pPr algn="justLow">
              <a:lnSpc>
                <a:spcPct val="150000"/>
              </a:lnSpc>
            </a:pPr>
            <a:r>
              <a:rPr lang="fa-IR" sz="2200" dirty="0" smtClean="0">
                <a:solidFill>
                  <a:srgbClr val="000000"/>
                </a:solidFill>
                <a:ea typeface="Calibri" panose="020F0502020204030204" pitchFamily="34" charset="0"/>
                <a:cs typeface="B Yagut" panose="00000400000000000000" pitchFamily="2" charset="-78"/>
              </a:rPr>
              <a:t> </a:t>
            </a:r>
          </a:p>
          <a:p>
            <a:pPr marL="342900" indent="-342900" algn="justLow">
              <a:lnSpc>
                <a:spcPct val="150000"/>
              </a:lnSpc>
              <a:buFont typeface="Wingdings" panose="05000000000000000000" pitchFamily="2" charset="2"/>
              <a:buChar char="v"/>
            </a:pPr>
            <a:r>
              <a:rPr lang="fa-IR" sz="2400" b="1" dirty="0">
                <a:solidFill>
                  <a:srgbClr val="000000"/>
                </a:solidFill>
                <a:latin typeface="Calibri" panose="020F0502020204030204" pitchFamily="34" charset="0"/>
                <a:ea typeface="Calibri" panose="020F0502020204030204" pitchFamily="34" charset="0"/>
                <a:cs typeface="B Nazanin" panose="00000400000000000000" pitchFamily="2" charset="-78"/>
              </a:rPr>
              <a:t>آزمون استقامت </a:t>
            </a:r>
            <a:r>
              <a:rPr lang="fa-IR" sz="2400" b="1"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عضلانی:</a:t>
            </a:r>
          </a:p>
          <a:p>
            <a:pPr algn="justLow">
              <a:lnSpc>
                <a:spcPct val="150000"/>
              </a:lnSpc>
            </a:pPr>
            <a:r>
              <a:rPr lang="fa-IR" sz="2200" dirty="0">
                <a:solidFill>
                  <a:srgbClr val="000000"/>
                </a:solidFill>
                <a:ea typeface="Calibri" panose="020F0502020204030204" pitchFamily="34" charset="0"/>
                <a:cs typeface="B Yagut" panose="00000400000000000000" pitchFamily="2" charset="-78"/>
              </a:rPr>
              <a:t>هدف از اجرای این آزمون اندازه‌گیری استقامت عضلانی ناحیه شکم می‌باشد.</a:t>
            </a:r>
          </a:p>
          <a:p>
            <a:pPr algn="justLow">
              <a:lnSpc>
                <a:spcPct val="150000"/>
              </a:lnSpc>
            </a:pPr>
            <a:endParaRPr lang="fa-IR" sz="2400" dirty="0" smtClean="0">
              <a:solidFill>
                <a:srgbClr val="000000"/>
              </a:solidFill>
              <a:latin typeface="Calibri" panose="020F0502020204030204" pitchFamily="34" charset="0"/>
              <a:ea typeface="Calibri" panose="020F0502020204030204" pitchFamily="34" charset="0"/>
              <a:cs typeface="B Nazanin" panose="00000400000000000000" pitchFamily="2" charset="-78"/>
            </a:endParaRPr>
          </a:p>
          <a:p>
            <a:pPr marL="342900" indent="-342900" algn="justLow">
              <a:lnSpc>
                <a:spcPct val="150000"/>
              </a:lnSpc>
              <a:buFont typeface="Wingdings" panose="05000000000000000000" pitchFamily="2" charset="2"/>
              <a:buChar char="v"/>
            </a:pPr>
            <a:r>
              <a:rPr lang="fa-IR" sz="2400" b="1"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آزمون </a:t>
            </a:r>
            <a:r>
              <a:rPr lang="fa-IR" sz="2400" b="1" dirty="0">
                <a:solidFill>
                  <a:srgbClr val="000000"/>
                </a:solidFill>
                <a:latin typeface="Calibri" panose="020F0502020204030204" pitchFamily="34" charset="0"/>
                <a:ea typeface="Calibri" panose="020F0502020204030204" pitchFamily="34" charset="0"/>
                <a:cs typeface="B Nazanin" panose="00000400000000000000" pitchFamily="2" charset="-78"/>
              </a:rPr>
              <a:t>قدرت </a:t>
            </a:r>
            <a:r>
              <a:rPr lang="fa-IR" sz="2400" b="1" dirty="0" smtClean="0">
                <a:solidFill>
                  <a:srgbClr val="000000"/>
                </a:solidFill>
                <a:latin typeface="Calibri" panose="020F0502020204030204" pitchFamily="34" charset="0"/>
                <a:ea typeface="Calibri" panose="020F0502020204030204" pitchFamily="34" charset="0"/>
                <a:cs typeface="B Nazanin" panose="00000400000000000000" pitchFamily="2" charset="-78"/>
              </a:rPr>
              <a:t>عضلانی:</a:t>
            </a:r>
          </a:p>
          <a:p>
            <a:pPr algn="justLow">
              <a:lnSpc>
                <a:spcPct val="150000"/>
              </a:lnSpc>
            </a:pPr>
            <a:r>
              <a:rPr lang="fa-IR" sz="2200" dirty="0">
                <a:solidFill>
                  <a:srgbClr val="000000"/>
                </a:solidFill>
                <a:ea typeface="Calibri" panose="020F0502020204030204" pitchFamily="34" charset="0"/>
                <a:cs typeface="B Yagut" panose="00000400000000000000" pitchFamily="2" charset="-78"/>
              </a:rPr>
              <a:t>این آزمون با هدف اندازه‌گیری قدرت و استقامت عضلات کمربند شانه ای انجام می‌شود</a:t>
            </a:r>
            <a:r>
              <a:rPr lang="fa-IR" sz="2400" dirty="0">
                <a:solidFill>
                  <a:srgbClr val="000000"/>
                </a:solidFill>
                <a:latin typeface="Calibri" panose="020F0502020204030204" pitchFamily="34" charset="0"/>
                <a:ea typeface="Calibri" panose="020F0502020204030204" pitchFamily="34" charset="0"/>
                <a:cs typeface="B Nazanin" panose="00000400000000000000" pitchFamily="2" charset="-78"/>
              </a:rPr>
              <a:t>.</a:t>
            </a:r>
            <a:endParaRPr lang="en-US" sz="20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algn="justLow">
              <a:lnSpc>
                <a:spcPct val="150000"/>
              </a:lnSpc>
            </a:pPr>
            <a:endParaRPr lang="en-US" sz="2200" dirty="0">
              <a:solidFill>
                <a:srgbClr val="000000"/>
              </a:solidFill>
              <a:ea typeface="Calibri" panose="020F0502020204030204" pitchFamily="34" charset="0"/>
              <a:cs typeface="B Yagut" panose="00000400000000000000" pitchFamily="2" charset="-78"/>
            </a:endParaRPr>
          </a:p>
        </p:txBody>
      </p:sp>
      <p:sp>
        <p:nvSpPr>
          <p:cNvPr id="2" name="Rectangle 1"/>
          <p:cNvSpPr/>
          <p:nvPr/>
        </p:nvSpPr>
        <p:spPr>
          <a:xfrm>
            <a:off x="1828800" y="394099"/>
            <a:ext cx="5715000" cy="553357"/>
          </a:xfrm>
          <a:prstGeom prst="rect">
            <a:avLst/>
          </a:prstGeom>
        </p:spPr>
        <p:txBody>
          <a:bodyPr wrap="square">
            <a:spAutoFit/>
          </a:bodyPr>
          <a:lstStyle/>
          <a:p>
            <a:pPr lvl="0" algn="ctr" defTabSz="914400">
              <a:lnSpc>
                <a:spcPct val="107000"/>
              </a:lnSpc>
              <a:spcBef>
                <a:spcPct val="20000"/>
              </a:spcBef>
            </a:pPr>
            <a:r>
              <a:rPr lang="fa-IR" sz="2800" dirty="0">
                <a:solidFill>
                  <a:srgbClr val="000000"/>
                </a:solidFill>
                <a:ea typeface="Calibri" panose="020F0502020204030204" pitchFamily="34" charset="0"/>
                <a:cs typeface="B Yagut" panose="00000400000000000000" pitchFamily="2" charset="-78"/>
              </a:rPr>
              <a:t>آزمون‌های وضعیت آمادگی </a:t>
            </a:r>
            <a:r>
              <a:rPr lang="fa-IR" sz="2800" dirty="0" smtClean="0">
                <a:solidFill>
                  <a:srgbClr val="000000"/>
                </a:solidFill>
                <a:ea typeface="Calibri" panose="020F0502020204030204" pitchFamily="34" charset="0"/>
                <a:cs typeface="B Yagut" panose="00000400000000000000" pitchFamily="2" charset="-78"/>
              </a:rPr>
              <a:t>جسمانی جوانان</a:t>
            </a:r>
            <a:endParaRPr lang="en-US" sz="2800" dirty="0">
              <a:solidFill>
                <a:srgbClr val="000000"/>
              </a:solidFill>
              <a:ea typeface="Calibri" panose="020F0502020204030204" pitchFamily="34" charset="0"/>
              <a:cs typeface="B Yagut" panose="00000400000000000000" pitchFamily="2" charset="-78"/>
            </a:endParaRP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59803032"/>
      </p:ext>
    </p:extLst>
  </p:cSld>
  <p:clrMapOvr>
    <a:masterClrMapping/>
  </p:clrMapOvr>
  <mc:AlternateContent xmlns:mc="http://schemas.openxmlformats.org/markup-compatibility/2006" xmlns:p14="http://schemas.microsoft.com/office/powerpoint/2010/main">
    <mc:Choice Requires="p14">
      <p:transition spd="slow" p14:dur="2000" advTm="86465"/>
    </mc:Choice>
    <mc:Fallback xmlns="">
      <p:transition spd="slow" advTm="864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11</a:t>
            </a:fld>
            <a:endParaRPr lang="fa-IR">
              <a:solidFill>
                <a:prstClr val="black">
                  <a:tint val="75000"/>
                </a:prstClr>
              </a:solidFill>
            </a:endParaRPr>
          </a:p>
        </p:txBody>
      </p:sp>
      <p:sp>
        <p:nvSpPr>
          <p:cNvPr id="7" name="Rectangle 6"/>
          <p:cNvSpPr/>
          <p:nvPr/>
        </p:nvSpPr>
        <p:spPr>
          <a:xfrm>
            <a:off x="228600" y="1295400"/>
            <a:ext cx="8610600" cy="2123658"/>
          </a:xfrm>
          <a:prstGeom prst="rect">
            <a:avLst/>
          </a:prstGeom>
        </p:spPr>
        <p:txBody>
          <a:bodyPr wrap="square">
            <a:spAutoFit/>
          </a:bodyPr>
          <a:lstStyle/>
          <a:p>
            <a:pPr lvl="0" algn="justLow">
              <a:lnSpc>
                <a:spcPct val="150000"/>
              </a:lnSpc>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در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این آزمون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 بدون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کفش، کف پاها را به تخته انعطاف سنج می‌چسباند. </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lvl="0" algn="justLow">
              <a:lnSpc>
                <a:spcPct val="150000"/>
              </a:lnSpc>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باید به آرامی تا حد ممکن با دو دست به جلو خم شود و در پایان تقریباً 2 ثانیه مکث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نمایدبیشترین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فاصله ای که نوک انگشتان روی جعبه را لمس کرده باشد، بر حسب سانتی متر به عنوان امتیاز انعطاف‌پذیری فرد ثبت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می‌شود.</a:t>
            </a:r>
            <a:endParaRPr lang="en-US" sz="2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9" name="Picture 8" descr="Description: G:\pen\index.jpg"/>
          <p:cNvPicPr/>
          <p:nvPr/>
        </p:nvPicPr>
        <p:blipFill>
          <a:blip r:embed="rId4"/>
          <a:srcRect/>
          <a:stretch>
            <a:fillRect/>
          </a:stretch>
        </p:blipFill>
        <p:spPr bwMode="auto">
          <a:xfrm>
            <a:off x="2362200" y="3810000"/>
            <a:ext cx="5486400" cy="2653060"/>
          </a:xfrm>
          <a:prstGeom prst="rect">
            <a:avLst/>
          </a:prstGeom>
          <a:noFill/>
          <a:ln w="9525">
            <a:noFill/>
            <a:miter lim="800000"/>
            <a:headEnd/>
            <a:tailEnd/>
          </a:ln>
        </p:spPr>
      </p:pic>
      <p:sp>
        <p:nvSpPr>
          <p:cNvPr id="8" name="Rectangle 7"/>
          <p:cNvSpPr/>
          <p:nvPr/>
        </p:nvSpPr>
        <p:spPr>
          <a:xfrm>
            <a:off x="1671578" y="203539"/>
            <a:ext cx="5724644" cy="915635"/>
          </a:xfrm>
          <a:prstGeom prst="rect">
            <a:avLst/>
          </a:prstGeom>
        </p:spPr>
        <p:txBody>
          <a:bodyPr wrap="none">
            <a:spAutoFit/>
          </a:bodyPr>
          <a:lstStyle/>
          <a:p>
            <a:pPr lvl="0" algn="justLow">
              <a:lnSpc>
                <a:spcPct val="107000"/>
              </a:lnSpc>
            </a:pPr>
            <a:r>
              <a:rPr lang="fa-IR" sz="2800" dirty="0">
                <a:solidFill>
                  <a:srgbClr val="000000"/>
                </a:solidFill>
                <a:ea typeface="Calibri" panose="020F0502020204030204" pitchFamily="34" charset="0"/>
                <a:cs typeface="B Yagut" panose="00000400000000000000" pitchFamily="2" charset="-78"/>
              </a:rPr>
              <a:t>روش </a:t>
            </a:r>
            <a:r>
              <a:rPr lang="fa-IR" sz="2800" dirty="0" smtClean="0">
                <a:solidFill>
                  <a:srgbClr val="000000"/>
                </a:solidFill>
                <a:ea typeface="Calibri" panose="020F0502020204030204" pitchFamily="34" charset="0"/>
                <a:cs typeface="B Yagut" panose="00000400000000000000" pitchFamily="2" charset="-78"/>
              </a:rPr>
              <a:t>اجرای آزمون انعطاف‌ پذیری در جوانان</a:t>
            </a:r>
          </a:p>
          <a:p>
            <a:pPr lvl="0" algn="ctr">
              <a:lnSpc>
                <a:spcPct val="107000"/>
              </a:lnSpc>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آزمون نشستن و کشیدن دست</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sp>
        <p:nvSpPr>
          <p:cNvPr id="10" name="Rectangle 9"/>
          <p:cNvSpPr/>
          <p:nvPr/>
        </p:nvSpPr>
        <p:spPr>
          <a:xfrm>
            <a:off x="3857628" y="6463060"/>
            <a:ext cx="1452642" cy="322845"/>
          </a:xfrm>
          <a:prstGeom prst="rect">
            <a:avLst/>
          </a:prstGeom>
        </p:spPr>
        <p:txBody>
          <a:bodyPr wrap="none">
            <a:spAutoFit/>
          </a:bodyPr>
          <a:lstStyle/>
          <a:p>
            <a:pPr algn="ctr">
              <a:lnSpc>
                <a:spcPct val="107000"/>
              </a:lnSpc>
            </a:pPr>
            <a:r>
              <a:rPr lang="ar-SA" sz="1400" b="1" dirty="0">
                <a:solidFill>
                  <a:srgbClr val="000000"/>
                </a:solidFill>
                <a:latin typeface="Times New Roman" panose="02020603050405020304" pitchFamily="18" charset="0"/>
                <a:ea typeface="Calibri" panose="020F0502020204030204" pitchFamily="34" charset="0"/>
                <a:cs typeface="B Nazanin" panose="00000400000000000000" pitchFamily="2" charset="-78"/>
              </a:rPr>
              <a:t>آزمون  انعطاف‌پذیری</a:t>
            </a:r>
            <a:endParaRPr lang="en-US" sz="14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45780085"/>
      </p:ext>
    </p:extLst>
  </p:cSld>
  <p:clrMapOvr>
    <a:masterClrMapping/>
  </p:clrMapOvr>
  <mc:AlternateContent xmlns:mc="http://schemas.openxmlformats.org/markup-compatibility/2006" xmlns:p14="http://schemas.microsoft.com/office/powerpoint/2010/main">
    <mc:Choice Requires="p14">
      <p:transition spd="slow" p14:dur="2000" advTm="86898"/>
    </mc:Choice>
    <mc:Fallback xmlns="">
      <p:transition spd="slow" advTm="86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12</a:t>
            </a:fld>
            <a:endParaRPr lang="fa-IR">
              <a:solidFill>
                <a:prstClr val="black">
                  <a:tint val="75000"/>
                </a:prstClr>
              </a:solidFill>
            </a:endParaRPr>
          </a:p>
        </p:txBody>
      </p:sp>
      <p:pic>
        <p:nvPicPr>
          <p:cNvPr id="5" name="Picture 4" descr="C:\Users\reza pc\Desktop\3.jpg"/>
          <p:cNvPicPr/>
          <p:nvPr/>
        </p:nvPicPr>
        <p:blipFill>
          <a:blip r:embed="rId4"/>
          <a:srcRect/>
          <a:stretch>
            <a:fillRect/>
          </a:stretch>
        </p:blipFill>
        <p:spPr bwMode="auto">
          <a:xfrm>
            <a:off x="99396" y="4832708"/>
            <a:ext cx="3919000" cy="1763745"/>
          </a:xfrm>
          <a:prstGeom prst="rect">
            <a:avLst/>
          </a:prstGeom>
          <a:noFill/>
          <a:ln w="9525">
            <a:noFill/>
            <a:miter lim="800000"/>
            <a:headEnd/>
            <a:tailEnd/>
          </a:ln>
        </p:spPr>
      </p:pic>
      <p:pic>
        <p:nvPicPr>
          <p:cNvPr id="6" name="Picture 5" descr="C:\Users\reza pc\Desktop\4.jpg"/>
          <p:cNvPicPr/>
          <p:nvPr/>
        </p:nvPicPr>
        <p:blipFill>
          <a:blip r:embed="rId5"/>
          <a:srcRect/>
          <a:stretch>
            <a:fillRect/>
          </a:stretch>
        </p:blipFill>
        <p:spPr bwMode="auto">
          <a:xfrm>
            <a:off x="4191000" y="4832708"/>
            <a:ext cx="3352800" cy="1765891"/>
          </a:xfrm>
          <a:prstGeom prst="rect">
            <a:avLst/>
          </a:prstGeom>
          <a:noFill/>
          <a:ln w="9525">
            <a:noFill/>
            <a:miter lim="800000"/>
            <a:headEnd/>
            <a:tailEnd/>
          </a:ln>
        </p:spPr>
      </p:pic>
      <p:sp>
        <p:nvSpPr>
          <p:cNvPr id="7" name="Rectangle 6"/>
          <p:cNvSpPr/>
          <p:nvPr/>
        </p:nvSpPr>
        <p:spPr>
          <a:xfrm>
            <a:off x="4018396" y="6531599"/>
            <a:ext cx="1433406" cy="322845"/>
          </a:xfrm>
          <a:prstGeom prst="rect">
            <a:avLst/>
          </a:prstGeom>
        </p:spPr>
        <p:txBody>
          <a:bodyPr wrap="none">
            <a:spAutoFit/>
          </a:bodyPr>
          <a:lstStyle/>
          <a:p>
            <a:pPr algn="ctr">
              <a:lnSpc>
                <a:spcPct val="107000"/>
              </a:lnSpc>
            </a:pPr>
            <a:r>
              <a:rPr lang="ar-SA" sz="1400" b="1" dirty="0">
                <a:solidFill>
                  <a:srgbClr val="000000"/>
                </a:solidFill>
                <a:latin typeface="Times New Roman" panose="02020603050405020304" pitchFamily="18" charset="0"/>
                <a:ea typeface="Calibri" panose="020F0502020204030204" pitchFamily="34" charset="0"/>
                <a:cs typeface="B Nazanin" panose="00000400000000000000" pitchFamily="2" charset="-78"/>
              </a:rPr>
              <a:t>آزمون دراز و نشست</a:t>
            </a:r>
            <a:endParaRPr lang="en-US" sz="1400" b="1"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 name="Rectangle 7"/>
          <p:cNvSpPr/>
          <p:nvPr/>
        </p:nvSpPr>
        <p:spPr>
          <a:xfrm>
            <a:off x="990600" y="77899"/>
            <a:ext cx="7696200" cy="1016304"/>
          </a:xfrm>
          <a:prstGeom prst="rect">
            <a:avLst/>
          </a:prstGeom>
        </p:spPr>
        <p:txBody>
          <a:bodyPr wrap="square">
            <a:spAutoFit/>
          </a:bodyPr>
          <a:lstStyle/>
          <a:p>
            <a:pPr lvl="0" algn="ctr" defTabSz="914400">
              <a:lnSpc>
                <a:spcPct val="107000"/>
              </a:lnSpc>
              <a:spcBef>
                <a:spcPct val="20000"/>
              </a:spcBef>
            </a:pPr>
            <a:r>
              <a:rPr lang="fa-IR" sz="2800" dirty="0">
                <a:solidFill>
                  <a:srgbClr val="000000"/>
                </a:solidFill>
                <a:ea typeface="Calibri" panose="020F0502020204030204" pitchFamily="34" charset="0"/>
                <a:cs typeface="B Yagut" panose="00000400000000000000" pitchFamily="2" charset="-78"/>
              </a:rPr>
              <a:t>روش </a:t>
            </a:r>
            <a:r>
              <a:rPr lang="fa-IR" sz="2800" dirty="0" smtClean="0">
                <a:solidFill>
                  <a:srgbClr val="000000"/>
                </a:solidFill>
                <a:ea typeface="Calibri" panose="020F0502020204030204" pitchFamily="34" charset="0"/>
                <a:cs typeface="B Yagut" panose="00000400000000000000" pitchFamily="2" charset="-78"/>
              </a:rPr>
              <a:t>اجرای </a:t>
            </a:r>
            <a:r>
              <a:rPr lang="fa-IR" sz="30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آزمون </a:t>
            </a:r>
            <a:r>
              <a:rPr lang="fa-IR" sz="3000" dirty="0">
                <a:solidFill>
                  <a:srgbClr val="000000"/>
                </a:solidFill>
                <a:latin typeface="Calibri" panose="020F0502020204030204" pitchFamily="34" charset="0"/>
                <a:ea typeface="Calibri" panose="020F0502020204030204" pitchFamily="34" charset="0"/>
                <a:cs typeface="B Yagut" panose="00000400000000000000" pitchFamily="2" charset="-78"/>
              </a:rPr>
              <a:t>استقامت عضلانی در </a:t>
            </a:r>
            <a:r>
              <a:rPr lang="fa-IR" sz="30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جوانان</a:t>
            </a:r>
          </a:p>
          <a:p>
            <a:pPr lvl="0" algn="ctr" defTabSz="914400">
              <a:lnSpc>
                <a:spcPct val="107000"/>
              </a:lnSpc>
              <a:spcBef>
                <a:spcPct val="20000"/>
              </a:spcBef>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آزمون دراز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و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نشست</a:t>
            </a:r>
            <a:endParaRPr lang="en-US" sz="30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sp>
        <p:nvSpPr>
          <p:cNvPr id="9" name="Rectangle 8"/>
          <p:cNvSpPr/>
          <p:nvPr/>
        </p:nvSpPr>
        <p:spPr>
          <a:xfrm>
            <a:off x="427149" y="1092057"/>
            <a:ext cx="8615900" cy="3604833"/>
          </a:xfrm>
          <a:prstGeom prst="rect">
            <a:avLst/>
          </a:prstGeom>
        </p:spPr>
        <p:txBody>
          <a:bodyPr wrap="square">
            <a:spAutoFit/>
          </a:bodyPr>
          <a:lstStyle/>
          <a:p>
            <a:pPr lvl="0" algn="justLow" defTabSz="914400">
              <a:lnSpc>
                <a:spcPct val="150000"/>
              </a:lnSpc>
              <a:spcBef>
                <a:spcPct val="20000"/>
              </a:spcBef>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ابتدا جوان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به پشت دراز کشیده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بطوری که کف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پاهایش روی زمین قرار دارد و زانوها طوری خم شده که زاویه‌ای کمتر از 90 درجه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دارند.دستها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به صورت ضربدر روی سینه تا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می‌شوند.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پاهای جوان توسط فرد دیگری گرفته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شده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تا کف پای جوان ثابت روی زمین قرار گیرد</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جوان حرکت خم شدن را به گونه‌ای انجام می‌دهد که آرنج‌ها به زانو‌های رسیده و دوباره برای انجام حرکت بعد طوری به حالت اولیه بر می‌گردد که پشت در تماس با سطح زمین قرار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می‌گیرد.تعداد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حرکات دراز و نشست صحیحی که فرد در مدت 60 ثانیه انجام می‌دهد به عنوان نتیجه آزمون در نظر گرفته شود.</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19580953"/>
      </p:ext>
    </p:extLst>
  </p:cSld>
  <p:clrMapOvr>
    <a:masterClrMapping/>
  </p:clrMapOvr>
  <mc:AlternateContent xmlns:mc="http://schemas.openxmlformats.org/markup-compatibility/2006" xmlns:p14="http://schemas.microsoft.com/office/powerpoint/2010/main">
    <mc:Choice Requires="p14">
      <p:transition spd="slow" p14:dur="2000" advTm="49326"/>
    </mc:Choice>
    <mc:Fallback xmlns="">
      <p:transition spd="slow" advTm="493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399" y="1337116"/>
            <a:ext cx="8839201" cy="3139321"/>
          </a:xfrm>
          <a:prstGeom prst="rect">
            <a:avLst/>
          </a:prstGeom>
        </p:spPr>
        <p:txBody>
          <a:bodyPr wrap="square">
            <a:spAutoFit/>
          </a:bodyPr>
          <a:lstStyle/>
          <a:p>
            <a:pPr algn="justLow">
              <a:lnSpc>
                <a:spcPct val="150000"/>
              </a:lnSpc>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آزمون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شنا برای مردان با شروع در وضعیت استانداردو برای زنان به صورت تعدیل شده با زانو روی زمین انجام می‌شود. آزمون شونده باید بدن را با صاف کردن آرنج‌ها بالا آورد و دوباره به وضعیت اولیه بر گردد تا چانه تشک را لمس کند. شکم نباید زمین را لمس کند. پشت آزمون شونده باید در تمام مراحل آزمون صاف باشد و فرد باید با اعمال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نیرو،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دست‌ها را زیر بدن صاف کند. بیش‌ترین تعداد شنای انجام شده به صورت متوالی و بدون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وقفه،به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عنوان امتیاز در نظر گرفته می‌شود</a:t>
            </a:r>
          </a:p>
        </p:txBody>
      </p:sp>
      <p:pic>
        <p:nvPicPr>
          <p:cNvPr id="3" name="Picture 2" descr="Description: Image result for PUSH UP"/>
          <p:cNvPicPr/>
          <p:nvPr/>
        </p:nvPicPr>
        <p:blipFill>
          <a:blip r:embed="rId4"/>
          <a:srcRect/>
          <a:stretch>
            <a:fillRect/>
          </a:stretch>
        </p:blipFill>
        <p:spPr bwMode="auto">
          <a:xfrm>
            <a:off x="308020" y="4236326"/>
            <a:ext cx="3962400" cy="2435225"/>
          </a:xfrm>
          <a:prstGeom prst="rect">
            <a:avLst/>
          </a:prstGeom>
          <a:noFill/>
          <a:ln w="9525">
            <a:noFill/>
            <a:miter lim="800000"/>
            <a:headEnd/>
            <a:tailEnd/>
          </a:ln>
        </p:spPr>
      </p:pic>
      <p:pic>
        <p:nvPicPr>
          <p:cNvPr id="4" name="Picture 3" descr="C:\Users\reza pc\Desktop\32.png"/>
          <p:cNvPicPr/>
          <p:nvPr/>
        </p:nvPicPr>
        <p:blipFill>
          <a:blip r:embed="rId5"/>
          <a:srcRect/>
          <a:stretch>
            <a:fillRect/>
          </a:stretch>
        </p:blipFill>
        <p:spPr bwMode="auto">
          <a:xfrm>
            <a:off x="5029200" y="4277291"/>
            <a:ext cx="3657600" cy="2196661"/>
          </a:xfrm>
          <a:prstGeom prst="rect">
            <a:avLst/>
          </a:prstGeom>
          <a:noFill/>
          <a:ln w="9525">
            <a:noFill/>
            <a:miter lim="800000"/>
            <a:headEnd/>
            <a:tailEnd/>
          </a:ln>
        </p:spPr>
      </p:pic>
      <p:sp>
        <p:nvSpPr>
          <p:cNvPr id="5" name="Rectangle 4"/>
          <p:cNvSpPr/>
          <p:nvPr/>
        </p:nvSpPr>
        <p:spPr>
          <a:xfrm>
            <a:off x="1621616" y="152400"/>
            <a:ext cx="5766322" cy="915635"/>
          </a:xfrm>
          <a:prstGeom prst="rect">
            <a:avLst/>
          </a:prstGeom>
        </p:spPr>
        <p:txBody>
          <a:bodyPr wrap="none">
            <a:spAutoFit/>
          </a:bodyPr>
          <a:lstStyle/>
          <a:p>
            <a:pPr lvl="0" algn="justLow">
              <a:lnSpc>
                <a:spcPct val="107000"/>
              </a:lnSpc>
            </a:pPr>
            <a:r>
              <a:rPr lang="fa-IR" sz="2800" dirty="0">
                <a:solidFill>
                  <a:srgbClr val="000000"/>
                </a:solidFill>
                <a:ea typeface="Calibri" panose="020F0502020204030204" pitchFamily="34" charset="0"/>
                <a:cs typeface="B Yagut" panose="00000400000000000000" pitchFamily="2" charset="-78"/>
              </a:rPr>
              <a:t>روش اجرای آزمون قدرت عضلانی در جوانان</a:t>
            </a:r>
          </a:p>
          <a:p>
            <a:pPr lvl="0" algn="ctr">
              <a:lnSpc>
                <a:spcPct val="107000"/>
              </a:lnSpc>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شنای سوئدی</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sp>
        <p:nvSpPr>
          <p:cNvPr id="6" name="Rectangle 5"/>
          <p:cNvSpPr/>
          <p:nvPr/>
        </p:nvSpPr>
        <p:spPr>
          <a:xfrm>
            <a:off x="304800" y="6431440"/>
            <a:ext cx="7455794" cy="338554"/>
          </a:xfrm>
          <a:prstGeom prst="rect">
            <a:avLst/>
          </a:prstGeom>
        </p:spPr>
        <p:txBody>
          <a:bodyPr wrap="square">
            <a:spAutoFit/>
          </a:bodyPr>
          <a:lstStyle/>
          <a:p>
            <a:r>
              <a:rPr lang="fa-IR" sz="1600" b="1" dirty="0" smtClean="0">
                <a:latin typeface="Times New Roman" panose="02020603050405020304" pitchFamily="18" charset="0"/>
                <a:ea typeface="Calibri" panose="020F0502020204030204" pitchFamily="34" charset="0"/>
                <a:cs typeface="B Nazanin" panose="00000400000000000000" pitchFamily="2" charset="-78"/>
              </a:rPr>
              <a:t>                  آزمون </a:t>
            </a:r>
            <a:r>
              <a:rPr lang="fa-IR" sz="1600" b="1" dirty="0">
                <a:latin typeface="Times New Roman" panose="02020603050405020304" pitchFamily="18" charset="0"/>
                <a:ea typeface="Calibri" panose="020F0502020204030204" pitchFamily="34" charset="0"/>
                <a:cs typeface="B Nazanin" panose="00000400000000000000" pitchFamily="2" charset="-78"/>
              </a:rPr>
              <a:t>شنا (زنان)</a:t>
            </a:r>
            <a:r>
              <a:rPr lang="fa-IR" sz="1600" b="1" dirty="0">
                <a:latin typeface="Calibri" panose="020F0502020204030204" pitchFamily="34" charset="0"/>
                <a:ea typeface="Calibri" panose="020F0502020204030204" pitchFamily="34" charset="0"/>
                <a:cs typeface="B Nazanin" panose="00000400000000000000" pitchFamily="2" charset="-78"/>
              </a:rPr>
              <a:t> </a:t>
            </a:r>
            <a:r>
              <a:rPr lang="fa-IR" sz="1600" b="1" dirty="0" smtClean="0">
                <a:latin typeface="Calibri" panose="020F0502020204030204" pitchFamily="34" charset="0"/>
                <a:ea typeface="Calibri" panose="020F0502020204030204" pitchFamily="34" charset="0"/>
                <a:cs typeface="B Nazanin" panose="00000400000000000000" pitchFamily="2" charset="-78"/>
              </a:rPr>
              <a:t>                                                        </a:t>
            </a:r>
            <a:r>
              <a:rPr lang="fa-IR" sz="1600" b="1" dirty="0" smtClean="0">
                <a:latin typeface="Times New Roman" panose="02020603050405020304" pitchFamily="18" charset="0"/>
                <a:ea typeface="Calibri" panose="020F0502020204030204" pitchFamily="34" charset="0"/>
                <a:cs typeface="B Nazanin" panose="00000400000000000000" pitchFamily="2" charset="-78"/>
              </a:rPr>
              <a:t>آزمون </a:t>
            </a:r>
            <a:r>
              <a:rPr lang="fa-IR" sz="1600" b="1" dirty="0">
                <a:latin typeface="Times New Roman" panose="02020603050405020304" pitchFamily="18" charset="0"/>
                <a:ea typeface="Calibri" panose="020F0502020204030204" pitchFamily="34" charset="0"/>
                <a:cs typeface="B Nazanin" panose="00000400000000000000" pitchFamily="2" charset="-78"/>
              </a:rPr>
              <a:t>شنا (مردان)</a:t>
            </a:r>
            <a:endParaRPr lang="fa-IR" sz="1600" b="1" dirty="0"/>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27073141"/>
      </p:ext>
    </p:extLst>
  </p:cSld>
  <p:clrMapOvr>
    <a:masterClrMapping/>
  </p:clrMapOvr>
  <mc:AlternateContent xmlns:mc="http://schemas.openxmlformats.org/markup-compatibility/2006" xmlns:p14="http://schemas.microsoft.com/office/powerpoint/2010/main">
    <mc:Choice Requires="p14">
      <p:transition spd="slow" p14:dur="2000" advTm="61681"/>
    </mc:Choice>
    <mc:Fallback xmlns="">
      <p:transition spd="slow" advTm="61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76400"/>
            <a:ext cx="8686800" cy="3693319"/>
          </a:xfrm>
          <a:prstGeom prst="rect">
            <a:avLst/>
          </a:prstGeom>
        </p:spPr>
        <p:txBody>
          <a:bodyPr wrap="square">
            <a:spAutoFit/>
          </a:bodyPr>
          <a:lstStyle/>
          <a:p>
            <a:pPr algn="justLow">
              <a:lnSpc>
                <a:spcPct val="150000"/>
              </a:lnSpc>
            </a:pPr>
            <a:r>
              <a:rPr lang="fa-IR" sz="2400" dirty="0">
                <a:solidFill>
                  <a:srgbClr val="000000"/>
                </a:solidFill>
                <a:latin typeface="Calibri" panose="020F0502020204030204" pitchFamily="34" charset="0"/>
                <a:ea typeface="Calibri" panose="020F0502020204030204" pitchFamily="34" charset="0"/>
                <a:cs typeface="B Yagut" panose="00000400000000000000" pitchFamily="2" charset="-78"/>
              </a:rPr>
              <a:t>در هر نوبت مراجعه، باید اقدامات ذیل صورت گیرد:</a:t>
            </a:r>
            <a:endParaRPr lang="en-US" sz="24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342900" lvl="0" indent="-342900" algn="justLow">
              <a:lnSpc>
                <a:spcPct val="150000"/>
              </a:lnSpc>
              <a:buFont typeface="+mj-lt"/>
              <a:buAutoNum type="arabicPeriod"/>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ارزیابی مجدد سطح فعالیت بدنی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342900" lvl="0" indent="-342900" algn="justLow">
              <a:lnSpc>
                <a:spcPct val="150000"/>
              </a:lnSpc>
              <a:buFont typeface="+mj-lt"/>
              <a:buAutoNum type="arabicPeriod"/>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پیگیری انجام آزمون‌های آمادگی جسمانی توسط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در منزل و پیروی از توصیه‌های ارایه شده بر اساس نتایج آزمون‌ها مطابق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کتاب« راهنمای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ملی فعالیت بدنی»</a:t>
            </a:r>
            <a:endParaRPr lang="en-US" sz="2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342900" lvl="0" indent="-342900" algn="justLow">
              <a:lnSpc>
                <a:spcPct val="150000"/>
              </a:lnSpc>
              <a:buFont typeface="+mj-lt"/>
              <a:buAutoNum type="arabicPeriod"/>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پیگیری مراجعه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نیازمند به مشورت با پزشک براساس نتایج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آزمون</a:t>
            </a:r>
            <a:r>
              <a:rPr lang="en-US"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PAR-Q</a:t>
            </a:r>
            <a:endPar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342900" lvl="0" indent="-342900" algn="justLow">
              <a:lnSpc>
                <a:spcPct val="150000"/>
              </a:lnSpc>
              <a:buFont typeface="+mj-lt"/>
              <a:buAutoNum type="arabicPeriod"/>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تعیین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زمان مراجعه بعدی براساس سطح فعالیت بدنی </a:t>
            </a:r>
            <a:endParaRPr lang="en-US" sz="2200" dirty="0">
              <a:solidFill>
                <a:srgbClr val="000000"/>
              </a:solidFill>
              <a:effectLst/>
              <a:latin typeface="Calibri" panose="020F0502020204030204" pitchFamily="34" charset="0"/>
              <a:ea typeface="Calibri" panose="020F0502020204030204" pitchFamily="34" charset="0"/>
              <a:cs typeface="B Yagut" panose="00000400000000000000" pitchFamily="2" charset="-78"/>
            </a:endParaRPr>
          </a:p>
        </p:txBody>
      </p:sp>
      <p:sp>
        <p:nvSpPr>
          <p:cNvPr id="4" name="Rectangle 3"/>
          <p:cNvSpPr/>
          <p:nvPr/>
        </p:nvSpPr>
        <p:spPr>
          <a:xfrm>
            <a:off x="152400" y="417554"/>
            <a:ext cx="8534400" cy="584775"/>
          </a:xfrm>
          <a:prstGeom prst="rect">
            <a:avLst/>
          </a:prstGeom>
        </p:spPr>
        <p:txBody>
          <a:bodyPr wrap="square">
            <a:spAutoFit/>
          </a:bodyPr>
          <a:lstStyle/>
          <a:p>
            <a:pPr algn="ctr"/>
            <a:r>
              <a:rPr lang="fa-IR"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نکات مورد توجه در </a:t>
            </a:r>
            <a:r>
              <a:rPr lang="ar-SA"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پیگیری </a:t>
            </a:r>
            <a:r>
              <a:rPr lang="ar-SA" sz="3200" dirty="0">
                <a:solidFill>
                  <a:srgbClr val="000000"/>
                </a:solidFill>
                <a:latin typeface="Calibri" panose="020F0502020204030204" pitchFamily="34" charset="0"/>
                <a:ea typeface="Calibri" panose="020F0502020204030204" pitchFamily="34" charset="0"/>
                <a:cs typeface="B Yagut" panose="00000400000000000000" pitchFamily="2" charset="-78"/>
              </a:rPr>
              <a:t>و </a:t>
            </a:r>
            <a:r>
              <a:rPr lang="ar-SA"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مراقبت</a:t>
            </a:r>
            <a:r>
              <a:rPr lang="fa-IR" sz="3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 فعالیت بدنی جوانان</a:t>
            </a:r>
            <a:endParaRPr lang="fa-IR" sz="32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81884372"/>
      </p:ext>
    </p:extLst>
  </p:cSld>
  <p:clrMapOvr>
    <a:masterClrMapping/>
  </p:clrMapOvr>
  <mc:AlternateContent xmlns:mc="http://schemas.openxmlformats.org/markup-compatibility/2006" xmlns:p14="http://schemas.microsoft.com/office/powerpoint/2010/main">
    <mc:Choice Requires="p14">
      <p:transition spd="slow" p14:dur="2000" advTm="39350"/>
    </mc:Choice>
    <mc:Fallback xmlns="">
      <p:transition spd="slow" advTm="393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11629" y="76200"/>
            <a:ext cx="8229600" cy="1143000"/>
          </a:xfrm>
        </p:spPr>
        <p:txBody>
          <a:bodyPr>
            <a:normAutofit/>
          </a:bodyPr>
          <a:lstStyle/>
          <a:p>
            <a:pPr lvl="0" defTabSz="903751">
              <a:spcBef>
                <a:spcPts val="0"/>
              </a:spcBef>
            </a:pPr>
            <a:r>
              <a:rPr lang="fa-IR" sz="3200" dirty="0">
                <a:solidFill>
                  <a:prstClr val="black"/>
                </a:solidFill>
                <a:ea typeface="+mn-ea"/>
                <a:cs typeface="B Yagut" panose="00000400000000000000" pitchFamily="2" charset="-78"/>
              </a:rPr>
              <a:t>خلاصه مطالب ونتیجه گیری</a:t>
            </a: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15</a:t>
            </a:fld>
            <a:endParaRPr lang="fa-IR">
              <a:solidFill>
                <a:prstClr val="black">
                  <a:tint val="75000"/>
                </a:prstClr>
              </a:solidFill>
            </a:endParaRPr>
          </a:p>
        </p:txBody>
      </p:sp>
      <p:sp>
        <p:nvSpPr>
          <p:cNvPr id="6" name="Rectangle 5"/>
          <p:cNvSpPr/>
          <p:nvPr/>
        </p:nvSpPr>
        <p:spPr>
          <a:xfrm>
            <a:off x="283029" y="1038825"/>
            <a:ext cx="8686800" cy="4933658"/>
          </a:xfrm>
          <a:prstGeom prst="rect">
            <a:avLst/>
          </a:prstGeom>
        </p:spPr>
        <p:txBody>
          <a:bodyPr wrap="square">
            <a:spAutoFit/>
          </a:bodyPr>
          <a:lstStyle/>
          <a:p>
            <a:pPr lvl="0" algn="justLow" defTabSz="914400">
              <a:lnSpc>
                <a:spcPct val="150000"/>
              </a:lnSpc>
              <a:spcBef>
                <a:spcPct val="20000"/>
              </a:spcBef>
            </a:pPr>
            <a:r>
              <a:rPr lang="fa-IR" sz="2200" dirty="0" bmk="">
                <a:solidFill>
                  <a:prstClr val="black"/>
                </a:solidFill>
                <a:cs typeface="B Yagut" panose="00000400000000000000" pitchFamily="2" charset="-78"/>
              </a:rPr>
              <a:t>هر حرکت بدنی که در نتیجۀ انقباض عضلات ارادی ایجاد شود و با </a:t>
            </a:r>
            <a:r>
              <a:rPr lang="fa-IR" sz="2200" dirty="0" smtClean="0" bmk="">
                <a:solidFill>
                  <a:prstClr val="black"/>
                </a:solidFill>
                <a:cs typeface="B Yagut" panose="00000400000000000000" pitchFamily="2" charset="-78"/>
              </a:rPr>
              <a:t>مصرف </a:t>
            </a:r>
            <a:r>
              <a:rPr lang="fa-IR" sz="2200" dirty="0" bmk="">
                <a:solidFill>
                  <a:prstClr val="black"/>
                </a:solidFill>
                <a:cs typeface="B Yagut" panose="00000400000000000000" pitchFamily="2" charset="-78"/>
              </a:rPr>
              <a:t>انرژی همراه باشد، فعالیت </a:t>
            </a:r>
            <a:r>
              <a:rPr lang="fa-IR" sz="2200" dirty="0" smtClean="0" bmk="">
                <a:solidFill>
                  <a:prstClr val="black"/>
                </a:solidFill>
                <a:cs typeface="B Yagut" panose="00000400000000000000" pitchFamily="2" charset="-78"/>
              </a:rPr>
              <a:t>بدنی گفته می شود.</a:t>
            </a:r>
          </a:p>
          <a:p>
            <a:pPr lvl="0" algn="justLow" defTabSz="914400">
              <a:lnSpc>
                <a:spcPct val="150000"/>
              </a:lnSpc>
              <a:spcBef>
                <a:spcPct val="20000"/>
              </a:spcBef>
            </a:pPr>
            <a:r>
              <a:rPr lang="fa-IR" sz="2200" dirty="0" bmk="">
                <a:solidFill>
                  <a:prstClr val="black"/>
                </a:solidFill>
                <a:cs typeface="B Yagut" panose="00000400000000000000" pitchFamily="2" charset="-78"/>
              </a:rPr>
              <a:t>استاندارد توصیه شده فعالیت بدنی با پرسش 4 سوالی ارزیابی می </a:t>
            </a:r>
            <a:r>
              <a:rPr lang="fa-IR" sz="2200" dirty="0" smtClean="0" bmk="">
                <a:solidFill>
                  <a:prstClr val="black"/>
                </a:solidFill>
                <a:cs typeface="B Yagut" panose="00000400000000000000" pitchFamily="2" charset="-78"/>
              </a:rPr>
              <a:t>شودو برابربا150دقیقه با شدت متوسط یا75دقیقه باشدت شدید درهفته. </a:t>
            </a:r>
          </a:p>
          <a:p>
            <a:pPr lvl="0" algn="justLow" defTabSz="914400">
              <a:lnSpc>
                <a:spcPct val="150000"/>
              </a:lnSpc>
              <a:spcBef>
                <a:spcPct val="20000"/>
              </a:spcBef>
            </a:pPr>
            <a:r>
              <a:rPr lang="fa-IR" sz="2200" dirty="0" smtClean="0" bmk="">
                <a:solidFill>
                  <a:prstClr val="black"/>
                </a:solidFill>
                <a:cs typeface="B Yagut" panose="00000400000000000000" pitchFamily="2" charset="-78"/>
              </a:rPr>
              <a:t>کارشناسان تقسیم بندیهای زیادی برای فعالیت بدنی انجام داده اند مانند هوازی، غیر هوازی یا فعالیت بدنی سبک،متوسط وشدید.</a:t>
            </a:r>
          </a:p>
          <a:p>
            <a:pPr lvl="0" algn="justLow" defTabSz="914400">
              <a:lnSpc>
                <a:spcPct val="150000"/>
              </a:lnSpc>
              <a:spcBef>
                <a:spcPct val="20000"/>
              </a:spcBef>
            </a:pPr>
            <a:r>
              <a:rPr lang="fa-IR" sz="2200" dirty="0" smtClean="0" bmk="">
                <a:solidFill>
                  <a:prstClr val="black"/>
                </a:solidFill>
                <a:cs typeface="B Yagut" panose="00000400000000000000" pitchFamily="2" charset="-78"/>
              </a:rPr>
              <a:t>شدت </a:t>
            </a:r>
            <a:r>
              <a:rPr lang="fa-IR" sz="2200" dirty="0" bmk="">
                <a:solidFill>
                  <a:prstClr val="black"/>
                </a:solidFill>
                <a:cs typeface="B Yagut" panose="00000400000000000000" pitchFamily="2" charset="-78"/>
              </a:rPr>
              <a:t>فعالیت جسمانی براساس ،</a:t>
            </a:r>
            <a:r>
              <a:rPr lang="fa-IR" sz="2200" dirty="0" smtClean="0" bmk="">
                <a:solidFill>
                  <a:prstClr val="black"/>
                </a:solidFill>
                <a:cs typeface="B Yagut" panose="00000400000000000000" pitchFamily="2" charset="-78"/>
              </a:rPr>
              <a:t>تست صحبت کردن یاماکزیمم </a:t>
            </a:r>
            <a:r>
              <a:rPr lang="fa-IR" sz="2200" dirty="0" bmk="">
                <a:solidFill>
                  <a:prstClr val="black"/>
                </a:solidFill>
                <a:cs typeface="B Yagut" panose="00000400000000000000" pitchFamily="2" charset="-78"/>
              </a:rPr>
              <a:t>ضربان قلب تعیین می </a:t>
            </a:r>
            <a:r>
              <a:rPr lang="fa-IR" sz="2200" dirty="0" smtClean="0" bmk="">
                <a:solidFill>
                  <a:prstClr val="black"/>
                </a:solidFill>
                <a:cs typeface="B Yagut" panose="00000400000000000000" pitchFamily="2" charset="-78"/>
              </a:rPr>
              <a:t>گردد.</a:t>
            </a:r>
          </a:p>
          <a:p>
            <a:pPr lvl="0" algn="justLow" defTabSz="914400">
              <a:lnSpc>
                <a:spcPct val="150000"/>
              </a:lnSpc>
              <a:spcBef>
                <a:spcPct val="20000"/>
              </a:spcBef>
            </a:pPr>
            <a:r>
              <a:rPr lang="ar-SA" sz="2200" dirty="0" smtClean="0" bmk="">
                <a:solidFill>
                  <a:prstClr val="black"/>
                </a:solidFill>
                <a:cs typeface="B Yagut" panose="00000400000000000000" pitchFamily="2" charset="-78"/>
              </a:rPr>
              <a:t>فعالیت </a:t>
            </a:r>
            <a:r>
              <a:rPr lang="ar-SA" sz="2200" dirty="0" bmk="">
                <a:solidFill>
                  <a:prstClr val="black"/>
                </a:solidFill>
                <a:cs typeface="B Yagut" panose="00000400000000000000" pitchFamily="2" charset="-78"/>
              </a:rPr>
              <a:t>بدنی بر بدن اثرات مثبت</a:t>
            </a:r>
            <a:r>
              <a:rPr lang="fa-IR" sz="2200" dirty="0" bmk="">
                <a:solidFill>
                  <a:prstClr val="black"/>
                </a:solidFill>
                <a:cs typeface="B Yagut" panose="00000400000000000000" pitchFamily="2" charset="-78"/>
              </a:rPr>
              <a:t> فراوانی دارد مانند اثر مثبت بردستگاه اسكلتي عضلاني، گوارش، سیستم قلبی عروقی و </a:t>
            </a:r>
            <a:r>
              <a:rPr lang="fa-IR" sz="2200" dirty="0" smtClean="0" bmk="">
                <a:solidFill>
                  <a:prstClr val="black"/>
                </a:solidFill>
                <a:cs typeface="B Yagut" panose="00000400000000000000" pitchFamily="2" charset="-78"/>
              </a:rPr>
              <a:t>روان،جلوگیری از روند پیرشدن وسایر اثرات مثبت دیگر. </a:t>
            </a:r>
            <a:endParaRPr lang="fa-IR" sz="2200" dirty="0">
              <a:solidFill>
                <a:prstClr val="black"/>
              </a:solidFill>
              <a:ea typeface="Times New Roman"/>
              <a:cs typeface="B Yagut" pitchFamily="2" charset="-78"/>
            </a:endParaRPr>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52496782"/>
      </p:ext>
    </p:extLst>
  </p:cSld>
  <p:clrMapOvr>
    <a:masterClrMapping/>
  </p:clrMapOvr>
  <mc:AlternateContent xmlns:mc="http://schemas.openxmlformats.org/markup-compatibility/2006" xmlns:p14="http://schemas.microsoft.com/office/powerpoint/2010/main">
    <mc:Choice Requires="p14">
      <p:transition spd="slow" p14:dur="2000" advTm="53235"/>
    </mc:Choice>
    <mc:Fallback xmlns="">
      <p:transition spd="slow" advTm="5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pPr lvl="0" defTabSz="903751">
              <a:spcBef>
                <a:spcPts val="0"/>
              </a:spcBef>
            </a:pPr>
            <a:r>
              <a:rPr lang="fa-IR" sz="3200" dirty="0">
                <a:solidFill>
                  <a:prstClr val="black"/>
                </a:solidFill>
                <a:ea typeface="+mn-ea"/>
                <a:cs typeface="B Yagut" panose="00000400000000000000" pitchFamily="2" charset="-78"/>
              </a:rPr>
              <a:t>خلاصه مطالب ونتیجه </a:t>
            </a:r>
            <a:r>
              <a:rPr lang="fa-IR" sz="3200" dirty="0" smtClean="0">
                <a:solidFill>
                  <a:prstClr val="black"/>
                </a:solidFill>
                <a:ea typeface="+mn-ea"/>
                <a:cs typeface="B Yagut" panose="00000400000000000000" pitchFamily="2" charset="-78"/>
              </a:rPr>
              <a:t>گیری</a:t>
            </a:r>
            <a:r>
              <a:rPr lang="fa-IR" sz="3200" dirty="0">
                <a:solidFill>
                  <a:prstClr val="black"/>
                </a:solidFill>
                <a:ea typeface="+mn-ea"/>
                <a:cs typeface="B Yagut" panose="00000400000000000000" pitchFamily="2" charset="-78"/>
              </a:rPr>
              <a:t>( ادامه)</a:t>
            </a: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16</a:t>
            </a:fld>
            <a:endParaRPr lang="fa-IR">
              <a:solidFill>
                <a:prstClr val="black">
                  <a:tint val="75000"/>
                </a:prstClr>
              </a:solidFill>
            </a:endParaRPr>
          </a:p>
        </p:txBody>
      </p:sp>
      <p:sp>
        <p:nvSpPr>
          <p:cNvPr id="6" name="Rectangle 5"/>
          <p:cNvSpPr/>
          <p:nvPr/>
        </p:nvSpPr>
        <p:spPr>
          <a:xfrm>
            <a:off x="228600" y="1676400"/>
            <a:ext cx="8686800" cy="2974084"/>
          </a:xfrm>
          <a:prstGeom prst="rect">
            <a:avLst/>
          </a:prstGeom>
        </p:spPr>
        <p:txBody>
          <a:bodyPr wrap="square">
            <a:spAutoFit/>
          </a:bodyPr>
          <a:lstStyle/>
          <a:p>
            <a:pPr lvl="0" algn="justLow" defTabSz="914400">
              <a:lnSpc>
                <a:spcPct val="150000"/>
              </a:lnSpc>
              <a:spcBef>
                <a:spcPct val="20000"/>
              </a:spcBef>
            </a:pPr>
            <a:r>
              <a:rPr lang="fa-IR" sz="2200" dirty="0" smtClean="0" bmk="">
                <a:solidFill>
                  <a:prstClr val="black"/>
                </a:solidFill>
                <a:cs typeface="B Yagut" panose="00000400000000000000" pitchFamily="2" charset="-78"/>
              </a:rPr>
              <a:t>در صورتی که جوان قصد دارد یک برنامه فعالیت بدنی را آغاز نموده یا شدت آن را نسبت به قبل افزایش دهد، باید پرسشنامه آمادگی فعالیت بدنی(</a:t>
            </a:r>
            <a:r>
              <a:rPr lang="en-US" sz="2200" b="1" dirty="0" smtClean="0">
                <a:solidFill>
                  <a:prstClr val="black"/>
                </a:solidFill>
                <a:latin typeface="Calibri" panose="020F0502020204030204" pitchFamily="34" charset="0"/>
                <a:ea typeface="Calibri" panose="020F0502020204030204" pitchFamily="34" charset="0"/>
                <a:cs typeface="B Nazanin" panose="00000400000000000000" pitchFamily="2" charset="-78"/>
              </a:rPr>
              <a:t>PAR-Q </a:t>
            </a:r>
            <a:r>
              <a:rPr lang="fa-IR" sz="2200" dirty="0" smtClean="0" bmk="">
                <a:solidFill>
                  <a:prstClr val="black"/>
                </a:solidFill>
                <a:cs typeface="B Yagut" panose="00000400000000000000" pitchFamily="2" charset="-78"/>
              </a:rPr>
              <a:t>) برای وی تکمیل گردد و براساس نتایج حاصل از آن اقدام لازم انجام شود.</a:t>
            </a:r>
          </a:p>
          <a:p>
            <a:pPr lvl="0" algn="justLow" defTabSz="914400">
              <a:lnSpc>
                <a:spcPct val="150000"/>
              </a:lnSpc>
              <a:spcBef>
                <a:spcPct val="20000"/>
              </a:spcBef>
            </a:pPr>
            <a:r>
              <a:rPr lang="fa-IR" sz="2200" dirty="0">
                <a:solidFill>
                  <a:srgbClr val="000000"/>
                </a:solidFill>
                <a:ea typeface="Calibri" panose="020F0502020204030204" pitchFamily="34" charset="0"/>
                <a:cs typeface="B Yagut" panose="00000400000000000000" pitchFamily="2" charset="-78"/>
              </a:rPr>
              <a:t>به منظور </a:t>
            </a:r>
            <a:r>
              <a:rPr lang="fa-IR" sz="2200" dirty="0" smtClean="0">
                <a:solidFill>
                  <a:srgbClr val="000000"/>
                </a:solidFill>
                <a:ea typeface="Calibri" panose="020F0502020204030204" pitchFamily="34" charset="0"/>
                <a:cs typeface="B Yagut" panose="00000400000000000000" pitchFamily="2" charset="-78"/>
              </a:rPr>
              <a:t>ارزیابی دقیق وضعیت آمادگی جسمانی، باید به جوانان توصیه شود که آزمون انعطاف پذیری، استقامت عضلانی و قدرت عضلانی را انجام دهند.</a:t>
            </a:r>
          </a:p>
          <a:p>
            <a:pPr lvl="0" algn="justLow">
              <a:lnSpc>
                <a:spcPct val="107000"/>
              </a:lnSpc>
            </a:pPr>
            <a:endParaRPr lang="fa-IR" dirty="0"/>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5627706"/>
      </p:ext>
    </p:extLst>
  </p:cSld>
  <p:clrMapOvr>
    <a:masterClrMapping/>
  </p:clrMapOvr>
  <mc:AlternateContent xmlns:mc="http://schemas.openxmlformats.org/markup-compatibility/2006" xmlns:p14="http://schemas.microsoft.com/office/powerpoint/2010/main">
    <mc:Choice Requires="p14">
      <p:transition spd="slow" p14:dur="2000" advTm="26526"/>
    </mc:Choice>
    <mc:Fallback xmlns="">
      <p:transition spd="slow" advTm="26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1628" y="152400"/>
            <a:ext cx="3195105" cy="769441"/>
          </a:xfrm>
          <a:prstGeom prst="rect">
            <a:avLst/>
          </a:prstGeom>
        </p:spPr>
        <p:txBody>
          <a:bodyPr wrap="none">
            <a:spAutoFit/>
          </a:bodyPr>
          <a:lstStyle/>
          <a:p>
            <a:pPr algn="ctr"/>
            <a:r>
              <a:rPr lang="fa-IR" sz="4400" dirty="0">
                <a:solidFill>
                  <a:prstClr val="black"/>
                </a:solidFill>
                <a:ea typeface="+mj-ea"/>
                <a:cs typeface="B Yagut" panose="00000400000000000000" pitchFamily="2" charset="-78"/>
              </a:rPr>
              <a:t>پرسش و تمرین</a:t>
            </a:r>
            <a:endParaRPr lang="fa-IR" sz="2800" dirty="0">
              <a:solidFill>
                <a:prstClr val="black"/>
              </a:solidFill>
              <a:cs typeface="B Yagut" panose="00000400000000000000" pitchFamily="2" charset="-78"/>
            </a:endParaRPr>
          </a:p>
        </p:txBody>
      </p:sp>
      <p:sp>
        <p:nvSpPr>
          <p:cNvPr id="5" name="Rectangle 4"/>
          <p:cNvSpPr/>
          <p:nvPr/>
        </p:nvSpPr>
        <p:spPr>
          <a:xfrm>
            <a:off x="214648" y="1219200"/>
            <a:ext cx="8915400" cy="5825569"/>
          </a:xfrm>
          <a:prstGeom prst="rect">
            <a:avLst/>
          </a:prstGeom>
        </p:spPr>
        <p:txBody>
          <a:bodyPr wrap="square">
            <a:spAutoFit/>
          </a:bodyPr>
          <a:lstStyle/>
          <a:p>
            <a:pPr>
              <a:lnSpc>
                <a:spcPct val="150000"/>
              </a:lnSpc>
            </a:pPr>
            <a:r>
              <a:rPr lang="fa-IR" sz="2200" dirty="0" smtClean="0">
                <a:solidFill>
                  <a:prstClr val="black"/>
                </a:solidFill>
                <a:ea typeface="Times New Roman"/>
                <a:cs typeface="B Yagut" pitchFamily="2" charset="-78"/>
              </a:rPr>
              <a:t>1- فعالیت </a:t>
            </a:r>
            <a:r>
              <a:rPr lang="fa-IR" sz="2200" dirty="0">
                <a:solidFill>
                  <a:prstClr val="black"/>
                </a:solidFill>
                <a:ea typeface="Times New Roman"/>
                <a:cs typeface="B Yagut" pitchFamily="2" charset="-78"/>
              </a:rPr>
              <a:t>بدنی را تعریف </a:t>
            </a:r>
            <a:r>
              <a:rPr lang="fa-IR" sz="2200" dirty="0" smtClean="0">
                <a:solidFill>
                  <a:prstClr val="black"/>
                </a:solidFill>
                <a:ea typeface="Times New Roman"/>
                <a:cs typeface="B Yagut" pitchFamily="2" charset="-78"/>
              </a:rPr>
              <a:t>کنید؟</a:t>
            </a:r>
          </a:p>
          <a:p>
            <a:pPr>
              <a:lnSpc>
                <a:spcPct val="150000"/>
              </a:lnSpc>
            </a:pPr>
            <a:r>
              <a:rPr lang="fa-IR" sz="2200" dirty="0" smtClean="0">
                <a:solidFill>
                  <a:prstClr val="black"/>
                </a:solidFill>
                <a:ea typeface="Times New Roman"/>
                <a:cs typeface="B Yagut" pitchFamily="2" charset="-78"/>
              </a:rPr>
              <a:t>2- اثرات </a:t>
            </a:r>
            <a:r>
              <a:rPr lang="fa-IR" sz="2200" dirty="0">
                <a:solidFill>
                  <a:prstClr val="black"/>
                </a:solidFill>
                <a:ea typeface="Times New Roman"/>
                <a:cs typeface="B Yagut" pitchFamily="2" charset="-78"/>
              </a:rPr>
              <a:t>مثبت فعالیت بدنی بر دستگاه اسكلتي عضلاني جوان را شرح </a:t>
            </a:r>
            <a:r>
              <a:rPr lang="fa-IR" sz="2200" dirty="0" smtClean="0">
                <a:solidFill>
                  <a:prstClr val="black"/>
                </a:solidFill>
                <a:ea typeface="Times New Roman"/>
                <a:cs typeface="B Yagut" pitchFamily="2" charset="-78"/>
              </a:rPr>
              <a:t>دهید؟.</a:t>
            </a:r>
          </a:p>
          <a:p>
            <a:pPr>
              <a:lnSpc>
                <a:spcPct val="150000"/>
              </a:lnSpc>
            </a:pPr>
            <a:r>
              <a:rPr lang="fa-IR" sz="2200" dirty="0" smtClean="0">
                <a:solidFill>
                  <a:prstClr val="black"/>
                </a:solidFill>
                <a:ea typeface="Times New Roman"/>
                <a:cs typeface="B Yagut" pitchFamily="2" charset="-78"/>
              </a:rPr>
              <a:t>3- اثرات </a:t>
            </a:r>
            <a:r>
              <a:rPr lang="fa-IR" sz="2200" dirty="0">
                <a:solidFill>
                  <a:prstClr val="black"/>
                </a:solidFill>
                <a:ea typeface="Times New Roman"/>
                <a:cs typeface="B Yagut" pitchFamily="2" charset="-78"/>
              </a:rPr>
              <a:t>مثبت فعالیت بدنی بر دستگاه </a:t>
            </a:r>
            <a:r>
              <a:rPr lang="fa-IR" sz="2200" dirty="0" smtClean="0">
                <a:solidFill>
                  <a:prstClr val="black"/>
                </a:solidFill>
                <a:ea typeface="Times New Roman"/>
                <a:cs typeface="B Yagut" pitchFamily="2" charset="-78"/>
              </a:rPr>
              <a:t>گوارش جوان </a:t>
            </a:r>
            <a:r>
              <a:rPr lang="fa-IR" sz="2200" dirty="0">
                <a:solidFill>
                  <a:prstClr val="black"/>
                </a:solidFill>
                <a:ea typeface="Times New Roman"/>
                <a:cs typeface="B Yagut" pitchFamily="2" charset="-78"/>
              </a:rPr>
              <a:t>را </a:t>
            </a:r>
            <a:r>
              <a:rPr lang="fa-IR" sz="2200" dirty="0" smtClean="0">
                <a:solidFill>
                  <a:prstClr val="black"/>
                </a:solidFill>
                <a:ea typeface="Times New Roman"/>
                <a:cs typeface="B Yagut" pitchFamily="2" charset="-78"/>
              </a:rPr>
              <a:t>بیان کنید؟</a:t>
            </a:r>
            <a:endParaRPr lang="fa-IR" sz="2200" dirty="0">
              <a:solidFill>
                <a:prstClr val="black"/>
              </a:solidFill>
              <a:ea typeface="Times New Roman"/>
              <a:cs typeface="B Yagut" pitchFamily="2" charset="-78"/>
            </a:endParaRPr>
          </a:p>
          <a:p>
            <a:pPr>
              <a:lnSpc>
                <a:spcPct val="150000"/>
              </a:lnSpc>
            </a:pPr>
            <a:r>
              <a:rPr lang="fa-IR" sz="2200" dirty="0" smtClean="0">
                <a:solidFill>
                  <a:prstClr val="black"/>
                </a:solidFill>
                <a:ea typeface="Times New Roman"/>
                <a:cs typeface="B Yagut" pitchFamily="2" charset="-78"/>
              </a:rPr>
              <a:t>4- اثرات مثبت فعالیت بدنی بر سیستم قلبی عروقی جوان را توضیح دهید؟</a:t>
            </a:r>
          </a:p>
          <a:p>
            <a:pPr>
              <a:lnSpc>
                <a:spcPct val="150000"/>
              </a:lnSpc>
            </a:pPr>
            <a:r>
              <a:rPr lang="fa-IR" sz="2200" dirty="0" smtClean="0">
                <a:solidFill>
                  <a:prstClr val="black"/>
                </a:solidFill>
                <a:ea typeface="Times New Roman"/>
                <a:cs typeface="B Yagut" pitchFamily="2" charset="-78"/>
              </a:rPr>
              <a:t>5- هرم فعالیت بدنی در جوانان را توضیح دهید؟</a:t>
            </a:r>
          </a:p>
          <a:p>
            <a:pPr lvl="0" fontAlgn="base">
              <a:lnSpc>
                <a:spcPct val="150000"/>
              </a:lnSpc>
              <a:spcBef>
                <a:spcPct val="0"/>
              </a:spcBef>
              <a:spcAft>
                <a:spcPct val="0"/>
              </a:spcAft>
            </a:pPr>
            <a:r>
              <a:rPr lang="fa-IR" altLang="fa-IR" sz="2200" dirty="0" smtClean="0" bmk="">
                <a:solidFill>
                  <a:prstClr val="black"/>
                </a:solidFill>
                <a:ea typeface="Times New Roman"/>
                <a:cs typeface="B Yagut" pitchFamily="2" charset="-78"/>
              </a:rPr>
              <a:t>6- نحوه ی محاسبه </a:t>
            </a:r>
            <a:r>
              <a:rPr lang="ar-SA" altLang="fa-IR" sz="2200" dirty="0" smtClean="0" bmk="">
                <a:solidFill>
                  <a:prstClr val="black"/>
                </a:solidFill>
                <a:ea typeface="Times New Roman"/>
                <a:cs typeface="B Yagut" pitchFamily="2" charset="-78"/>
              </a:rPr>
              <a:t>شدت فعاليت </a:t>
            </a:r>
            <a:r>
              <a:rPr lang="ar-SA" altLang="fa-IR" sz="2200" dirty="0" bmk="">
                <a:solidFill>
                  <a:prstClr val="black"/>
                </a:solidFill>
                <a:ea typeface="Times New Roman"/>
                <a:cs typeface="B Yagut" pitchFamily="2" charset="-78"/>
              </a:rPr>
              <a:t>بدن</a:t>
            </a:r>
            <a:r>
              <a:rPr lang="fa-IR" altLang="fa-IR" sz="2200" dirty="0" bmk="">
                <a:solidFill>
                  <a:prstClr val="black"/>
                </a:solidFill>
                <a:ea typeface="Times New Roman"/>
                <a:cs typeface="B Yagut" pitchFamily="2" charset="-78"/>
              </a:rPr>
              <a:t>ی </a:t>
            </a:r>
            <a:r>
              <a:rPr lang="fa-IR" altLang="fa-IR" sz="2200" dirty="0" smtClean="0" bmk="">
                <a:solidFill>
                  <a:prstClr val="black"/>
                </a:solidFill>
                <a:ea typeface="Times New Roman"/>
                <a:cs typeface="B Yagut" pitchFamily="2" charset="-78"/>
              </a:rPr>
              <a:t>درجوانان </a:t>
            </a:r>
            <a:r>
              <a:rPr lang="fa-IR" altLang="fa-IR" sz="2200" dirty="0" bmk="">
                <a:solidFill>
                  <a:prstClr val="black"/>
                </a:solidFill>
                <a:ea typeface="Times New Roman"/>
                <a:cs typeface="B Yagut" pitchFamily="2" charset="-78"/>
              </a:rPr>
              <a:t>بر اساس ضربان قلب </a:t>
            </a:r>
            <a:r>
              <a:rPr lang="fa-IR" altLang="fa-IR" sz="2200" dirty="0" smtClean="0" bmk="">
                <a:solidFill>
                  <a:prstClr val="black"/>
                </a:solidFill>
                <a:ea typeface="Times New Roman"/>
                <a:cs typeface="B Yagut" pitchFamily="2" charset="-78"/>
              </a:rPr>
              <a:t>ماكزيمم را با یک مثال  توضیح دهید؟</a:t>
            </a:r>
          </a:p>
          <a:p>
            <a:pPr lvl="0" fontAlgn="base">
              <a:lnSpc>
                <a:spcPct val="150000"/>
              </a:lnSpc>
              <a:spcBef>
                <a:spcPct val="0"/>
              </a:spcBef>
              <a:spcAft>
                <a:spcPct val="0"/>
              </a:spcAft>
            </a:pPr>
            <a:r>
              <a:rPr lang="fa-IR" altLang="fa-IR" sz="2200" dirty="0" smtClean="0" bmk="">
                <a:solidFill>
                  <a:prstClr val="black"/>
                </a:solidFill>
                <a:ea typeface="Times New Roman"/>
                <a:cs typeface="B Yagut" pitchFamily="2" charset="-78"/>
              </a:rPr>
              <a:t>7-جوان3روز درهفته روزی10دقیقه فعالیت متوسط و 2روز فعالیت بدنی شدید دارد لطفا میزان کل فعالعیت بدنی وی را محاسبه نمایید؟</a:t>
            </a:r>
          </a:p>
          <a:p>
            <a:pPr algn="justLow" defTabSz="914400">
              <a:lnSpc>
                <a:spcPct val="107000"/>
              </a:lnSpc>
              <a:spcBef>
                <a:spcPct val="20000"/>
              </a:spcBef>
            </a:pPr>
            <a:endParaRPr lang="en-US" sz="2800" dirty="0">
              <a:solidFill>
                <a:srgbClr val="000000"/>
              </a:solidFill>
              <a:ea typeface="Calibri" panose="020F0502020204030204" pitchFamily="34" charset="0"/>
              <a:cs typeface="B Yagut" panose="00000400000000000000" pitchFamily="2" charset="-78"/>
            </a:endParaRPr>
          </a:p>
          <a:p>
            <a:endParaRPr lang="fa-IR" sz="2200" dirty="0">
              <a:solidFill>
                <a:prstClr val="black"/>
              </a:solidFill>
              <a:ea typeface="Times New Roman"/>
              <a:cs typeface="B Yagut" pitchFamily="2" charset="-78"/>
            </a:endParaRPr>
          </a:p>
          <a:p>
            <a:endParaRPr lang="fa-IR" dirty="0">
              <a:solidFill>
                <a:prstClr val="black"/>
              </a:solidFill>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98729396"/>
      </p:ext>
    </p:extLst>
  </p:cSld>
  <p:clrMapOvr>
    <a:masterClrMapping/>
  </p:clrMapOvr>
  <mc:AlternateContent xmlns:mc="http://schemas.openxmlformats.org/markup-compatibility/2006" xmlns:p14="http://schemas.microsoft.com/office/powerpoint/2010/main">
    <mc:Choice Requires="p14">
      <p:transition p14:dur="0" advTm="36799"/>
    </mc:Choice>
    <mc:Fallback xmlns="">
      <p:transition advTm="367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63171" y="152400"/>
            <a:ext cx="4112023" cy="769441"/>
          </a:xfrm>
          <a:prstGeom prst="rect">
            <a:avLst/>
          </a:prstGeom>
        </p:spPr>
        <p:txBody>
          <a:bodyPr wrap="none">
            <a:spAutoFit/>
          </a:bodyPr>
          <a:lstStyle/>
          <a:p>
            <a:pPr lvl="0" algn="ctr"/>
            <a:r>
              <a:rPr lang="fa-IR" sz="4400" dirty="0">
                <a:solidFill>
                  <a:prstClr val="black"/>
                </a:solidFill>
                <a:cs typeface="B Yagut" panose="00000400000000000000" pitchFamily="2" charset="-78"/>
              </a:rPr>
              <a:t>پرسش و </a:t>
            </a:r>
            <a:r>
              <a:rPr lang="fa-IR" sz="4400" dirty="0" smtClean="0">
                <a:solidFill>
                  <a:prstClr val="black"/>
                </a:solidFill>
                <a:cs typeface="B Yagut" panose="00000400000000000000" pitchFamily="2" charset="-78"/>
              </a:rPr>
              <a:t>تمرین</a:t>
            </a:r>
            <a:r>
              <a:rPr lang="fa-IR" sz="3200" dirty="0" smtClean="0">
                <a:solidFill>
                  <a:prstClr val="black"/>
                </a:solidFill>
                <a:cs typeface="B Yagut" panose="00000400000000000000" pitchFamily="2" charset="-78"/>
              </a:rPr>
              <a:t>(ادامه</a:t>
            </a:r>
            <a:r>
              <a:rPr lang="fa-IR" sz="3200" dirty="0">
                <a:solidFill>
                  <a:prstClr val="black"/>
                </a:solidFill>
                <a:cs typeface="B Yagut" panose="00000400000000000000" pitchFamily="2" charset="-78"/>
              </a:rPr>
              <a:t>)</a:t>
            </a:r>
          </a:p>
        </p:txBody>
      </p:sp>
      <p:sp>
        <p:nvSpPr>
          <p:cNvPr id="5" name="Rectangle 4"/>
          <p:cNvSpPr/>
          <p:nvPr/>
        </p:nvSpPr>
        <p:spPr>
          <a:xfrm>
            <a:off x="61481" y="914400"/>
            <a:ext cx="8915400" cy="5724003"/>
          </a:xfrm>
          <a:prstGeom prst="rect">
            <a:avLst/>
          </a:prstGeom>
        </p:spPr>
        <p:txBody>
          <a:bodyPr wrap="square">
            <a:spAutoFit/>
          </a:bodyPr>
          <a:lstStyle/>
          <a:p>
            <a:pPr>
              <a:lnSpc>
                <a:spcPct val="150000"/>
              </a:lnSpc>
              <a:spcBef>
                <a:spcPct val="20000"/>
              </a:spcBef>
            </a:pPr>
            <a:r>
              <a:rPr lang="fa-IR" sz="2200" dirty="0" smtClean="0">
                <a:solidFill>
                  <a:prstClr val="black"/>
                </a:solidFill>
                <a:ea typeface="Times New Roman"/>
                <a:cs typeface="B Yagut" pitchFamily="2" charset="-78"/>
              </a:rPr>
              <a:t>8- علائم فعاليت بدني نامناسب در جوانان را شرح دهید؟</a:t>
            </a:r>
          </a:p>
          <a:p>
            <a:pPr defTabSz="914400">
              <a:lnSpc>
                <a:spcPct val="150000"/>
              </a:lnSpc>
              <a:spcBef>
                <a:spcPct val="0"/>
              </a:spcBef>
            </a:pPr>
            <a:r>
              <a:rPr lang="fa-IR" sz="2200" dirty="0" smtClean="0" bmk="">
                <a:solidFill>
                  <a:prstClr val="black"/>
                </a:solidFill>
                <a:ea typeface="Times New Roman"/>
                <a:cs typeface="B Yagut" pitchFamily="2" charset="-78"/>
              </a:rPr>
              <a:t>9- استاندارد توصیه شده میزان  فعالیت بدنی درجوانان را بیان کنید؟</a:t>
            </a:r>
          </a:p>
          <a:p>
            <a:pPr>
              <a:lnSpc>
                <a:spcPct val="150000"/>
              </a:lnSpc>
              <a:spcBef>
                <a:spcPct val="20000"/>
              </a:spcBef>
            </a:pPr>
            <a:r>
              <a:rPr lang="fa-IR" sz="2200" dirty="0" smtClean="0" bmk="">
                <a:solidFill>
                  <a:prstClr val="black"/>
                </a:solidFill>
                <a:ea typeface="Times New Roman"/>
                <a:cs typeface="B Yagut" pitchFamily="2" charset="-78"/>
              </a:rPr>
              <a:t>10- مدت اعتبار </a:t>
            </a:r>
            <a:r>
              <a:rPr lang="ar-SA" sz="2200" dirty="0" smtClean="0" bmk="">
                <a:solidFill>
                  <a:prstClr val="black"/>
                </a:solidFill>
                <a:ea typeface="Times New Roman"/>
                <a:cs typeface="B Yagut" pitchFamily="2" charset="-78"/>
              </a:rPr>
              <a:t>پرسشنامه </a:t>
            </a:r>
            <a:r>
              <a:rPr lang="en-US" sz="2200" dirty="0" smtClean="0" bmk="">
                <a:solidFill>
                  <a:prstClr val="black"/>
                </a:solidFill>
                <a:ea typeface="Times New Roman"/>
                <a:cs typeface="B Yagut" pitchFamily="2" charset="-78"/>
              </a:rPr>
              <a:t>PAR-Q</a:t>
            </a:r>
            <a:r>
              <a:rPr lang="fa-IR" sz="2200" dirty="0" smtClean="0" bmk="">
                <a:solidFill>
                  <a:prstClr val="black"/>
                </a:solidFill>
                <a:ea typeface="Times New Roman"/>
                <a:cs typeface="B Yagut" pitchFamily="2" charset="-78"/>
              </a:rPr>
              <a:t> در جوانان را بیان کنید؟</a:t>
            </a:r>
          </a:p>
          <a:p>
            <a:pPr>
              <a:lnSpc>
                <a:spcPct val="150000"/>
              </a:lnSpc>
              <a:spcBef>
                <a:spcPct val="20000"/>
              </a:spcBef>
            </a:pPr>
            <a:r>
              <a:rPr lang="fa-IR" altLang="fa-IR" sz="2200" dirty="0" smtClean="0" bmk="">
                <a:solidFill>
                  <a:prstClr val="black"/>
                </a:solidFill>
                <a:ea typeface="Times New Roman"/>
                <a:cs typeface="B Yagut" pitchFamily="2" charset="-78"/>
              </a:rPr>
              <a:t>11-آزمونهای وضعیت آمادگی جسمانی را نام ببرید؟</a:t>
            </a:r>
          </a:p>
          <a:p>
            <a:pPr lvl="0">
              <a:lnSpc>
                <a:spcPct val="150000"/>
              </a:lnSpc>
              <a:spcBef>
                <a:spcPct val="20000"/>
              </a:spcBef>
            </a:pPr>
            <a:r>
              <a:rPr lang="fa-IR" altLang="fa-IR" sz="2200" dirty="0" smtClean="0" bmk="">
                <a:solidFill>
                  <a:prstClr val="black"/>
                </a:solidFill>
                <a:ea typeface="Times New Roman"/>
                <a:cs typeface="B Yagut" pitchFamily="2" charset="-78"/>
              </a:rPr>
              <a:t>12- نحوه ی اجرای آزمون انعطاف پذیری را بطور عملی نشان دهید؟</a:t>
            </a:r>
          </a:p>
          <a:p>
            <a:pPr lvl="0">
              <a:lnSpc>
                <a:spcPct val="150000"/>
              </a:lnSpc>
              <a:spcBef>
                <a:spcPct val="20000"/>
              </a:spcBef>
            </a:pPr>
            <a:r>
              <a:rPr lang="fa-IR" altLang="fa-IR" sz="2200" dirty="0" smtClean="0" bmk="">
                <a:solidFill>
                  <a:prstClr val="black"/>
                </a:solidFill>
                <a:ea typeface="Times New Roman"/>
                <a:cs typeface="B Yagut" pitchFamily="2" charset="-78"/>
              </a:rPr>
              <a:t>13- نحوه ی اجرای آزمون استقامت عضلانی را بطور عملی نشان دهید؟</a:t>
            </a:r>
          </a:p>
          <a:p>
            <a:pPr lvl="0">
              <a:lnSpc>
                <a:spcPct val="150000"/>
              </a:lnSpc>
              <a:spcBef>
                <a:spcPct val="20000"/>
              </a:spcBef>
            </a:pPr>
            <a:r>
              <a:rPr lang="fa-IR" altLang="fa-IR" sz="2200" dirty="0" smtClean="0" bmk="">
                <a:solidFill>
                  <a:prstClr val="black"/>
                </a:solidFill>
                <a:ea typeface="Times New Roman"/>
                <a:cs typeface="B Yagut" pitchFamily="2" charset="-78"/>
              </a:rPr>
              <a:t>14- نحوه ی اجرای آزمون قدرت عضلانی را بطور عملی نشان دهید؟</a:t>
            </a:r>
          </a:p>
          <a:p>
            <a:pPr>
              <a:lnSpc>
                <a:spcPct val="150000"/>
              </a:lnSpc>
              <a:spcBef>
                <a:spcPct val="20000"/>
              </a:spcBef>
            </a:pPr>
            <a:endParaRPr lang="en-US" altLang="fa-IR" sz="2200" dirty="0" bmk="">
              <a:solidFill>
                <a:prstClr val="black"/>
              </a:solidFill>
              <a:ea typeface="Times New Roman"/>
              <a:cs typeface="B Yagut" pitchFamily="2" charset="-78"/>
            </a:endParaRPr>
          </a:p>
          <a:p>
            <a:pPr algn="justLow" defTabSz="914400">
              <a:lnSpc>
                <a:spcPct val="107000"/>
              </a:lnSpc>
              <a:spcBef>
                <a:spcPct val="20000"/>
              </a:spcBef>
            </a:pPr>
            <a:endParaRPr lang="en-US" sz="2800" dirty="0">
              <a:solidFill>
                <a:srgbClr val="000000"/>
              </a:solidFill>
              <a:ea typeface="Calibri" panose="020F0502020204030204" pitchFamily="34" charset="0"/>
              <a:cs typeface="B Yagut" panose="00000400000000000000" pitchFamily="2" charset="-78"/>
            </a:endParaRPr>
          </a:p>
          <a:p>
            <a:endParaRPr lang="fa-IR" sz="2200" dirty="0">
              <a:solidFill>
                <a:prstClr val="black"/>
              </a:solidFill>
              <a:ea typeface="Times New Roman"/>
              <a:cs typeface="B Yagut" pitchFamily="2" charset="-78"/>
            </a:endParaRPr>
          </a:p>
          <a:p>
            <a:endParaRPr lang="fa-IR" dirty="0">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92331338"/>
      </p:ext>
    </p:extLst>
  </p:cSld>
  <p:clrMapOvr>
    <a:masterClrMapping/>
  </p:clrMapOvr>
  <mc:AlternateContent xmlns:mc="http://schemas.openxmlformats.org/markup-compatibility/2006" xmlns:p14="http://schemas.microsoft.com/office/powerpoint/2010/main">
    <mc:Choice Requires="p14">
      <p:transition p14:dur="0" advTm="22611"/>
    </mc:Choice>
    <mc:Fallback xmlns="">
      <p:transition advTm="226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pPr rtl="1"/>
            <a:r>
              <a:rPr lang="fa-IR" b="0" dirty="0" smtClean="0">
                <a:cs typeface="B Yagut" panose="00000400000000000000" pitchFamily="2" charset="-78"/>
              </a:rPr>
              <a:t>فهرست منابع</a:t>
            </a:r>
            <a:endParaRPr lang="en-US" b="0" dirty="0">
              <a:cs typeface="B Yagut" panose="00000400000000000000" pitchFamily="2" charset="-78"/>
            </a:endParaRPr>
          </a:p>
        </p:txBody>
      </p:sp>
      <p:sp>
        <p:nvSpPr>
          <p:cNvPr id="3" name="TextBox 2"/>
          <p:cNvSpPr txBox="1"/>
          <p:nvPr/>
        </p:nvSpPr>
        <p:spPr>
          <a:xfrm>
            <a:off x="76200" y="1417638"/>
            <a:ext cx="8991600" cy="4278094"/>
          </a:xfrm>
          <a:prstGeom prst="rect">
            <a:avLst/>
          </a:prstGeom>
          <a:noFill/>
        </p:spPr>
        <p:txBody>
          <a:bodyPr wrap="square" rtlCol="1">
            <a:spAutoFit/>
          </a:bodyPr>
          <a:lstStyle/>
          <a:p>
            <a:pPr algn="justLow"/>
            <a:r>
              <a:rPr lang="fa-IR" sz="2400" dirty="0">
                <a:solidFill>
                  <a:prstClr val="black"/>
                </a:solidFill>
                <a:cs typeface="B Yagut" panose="00000400000000000000" pitchFamily="2" charset="-78"/>
              </a:rPr>
              <a:t>1- اداره سلامت جوانان دفتر سلامت جمعیت خانواده و مدارس، مراقبت های ادغام یافته رده سنی 18تا 29سال ویژه غیرپزشک،وزارت بهداشت و درمان و آموزش پزشکی، تهران، </a:t>
            </a:r>
            <a:r>
              <a:rPr lang="fa-IR" sz="2400" dirty="0" smtClean="0">
                <a:solidFill>
                  <a:prstClr val="black"/>
                </a:solidFill>
                <a:cs typeface="B Yagut" panose="00000400000000000000" pitchFamily="2" charset="-78"/>
              </a:rPr>
              <a:t>1398</a:t>
            </a:r>
          </a:p>
          <a:p>
            <a:pPr algn="justLow"/>
            <a:endParaRPr lang="fa-IR" sz="2400" dirty="0" smtClean="0">
              <a:solidFill>
                <a:prstClr val="black"/>
              </a:solidFill>
              <a:cs typeface="B Yagut" panose="00000400000000000000" pitchFamily="2" charset="-78"/>
            </a:endParaRPr>
          </a:p>
          <a:p>
            <a:pPr algn="justLow"/>
            <a:r>
              <a:rPr lang="fa-IR" sz="2400" dirty="0" smtClean="0">
                <a:solidFill>
                  <a:prstClr val="black"/>
                </a:solidFill>
                <a:cs typeface="B Yagut" panose="00000400000000000000" pitchFamily="2" charset="-78"/>
              </a:rPr>
              <a:t>2- </a:t>
            </a:r>
            <a:r>
              <a:rPr lang="fa-IR" sz="2400" dirty="0">
                <a:solidFill>
                  <a:prstClr val="black"/>
                </a:solidFill>
                <a:cs typeface="B Yagut" panose="00000400000000000000" pitchFamily="2" charset="-78"/>
              </a:rPr>
              <a:t>اداره سلامت جوانان دفتر سلامت جمعیت خانواده و مدارس، مراقبت های رده سنی 18تا 29سال غیرپزشک، وزارت بهداشت و درمان و آموزش پزشکی، </a:t>
            </a:r>
            <a:r>
              <a:rPr lang="fa-IR" sz="2400" dirty="0" smtClean="0">
                <a:solidFill>
                  <a:prstClr val="black"/>
                </a:solidFill>
                <a:cs typeface="B Yagut" panose="00000400000000000000" pitchFamily="2" charset="-78"/>
              </a:rPr>
              <a:t>تهران،1394</a:t>
            </a:r>
            <a:endParaRPr lang="fa-IR" sz="2400" dirty="0">
              <a:solidFill>
                <a:prstClr val="black"/>
              </a:solidFill>
              <a:cs typeface="B Yagut" panose="00000400000000000000" pitchFamily="2" charset="-78"/>
            </a:endParaRPr>
          </a:p>
          <a:p>
            <a:pPr algn="justLow"/>
            <a:r>
              <a:rPr lang="fa-IR" sz="2400" dirty="0" smtClean="0">
                <a:solidFill>
                  <a:prstClr val="black"/>
                </a:solidFill>
                <a:cs typeface="B Yagut" panose="00000400000000000000" pitchFamily="2" charset="-78"/>
              </a:rPr>
              <a:t>    </a:t>
            </a:r>
            <a:endParaRPr lang="fa-IR" sz="2400" dirty="0">
              <a:solidFill>
                <a:prstClr val="black"/>
              </a:solidFill>
              <a:cs typeface="B Yagut" panose="00000400000000000000" pitchFamily="2" charset="-78"/>
            </a:endParaRPr>
          </a:p>
          <a:p>
            <a:pPr algn="justLow"/>
            <a:r>
              <a:rPr lang="fa-IR" sz="2400" dirty="0" smtClean="0">
                <a:solidFill>
                  <a:prstClr val="black"/>
                </a:solidFill>
                <a:cs typeface="B Yagut" panose="00000400000000000000" pitchFamily="2" charset="-78"/>
              </a:rPr>
              <a:t>3- دفتر مدیریت بیماریهای غیرواگیر، راهنمای فعالیت بدنی، وزارت بهداشت درمان و آموزش پزشکی، تهران، ۱۳۹6</a:t>
            </a:r>
          </a:p>
          <a:p>
            <a:pPr algn="justLow"/>
            <a:endParaRPr lang="fa-IR" sz="2000" dirty="0">
              <a:solidFill>
                <a:prstClr val="black"/>
              </a:solidFill>
              <a:latin typeface="BNazanin"/>
            </a:endParaRPr>
          </a:p>
          <a:p>
            <a:endParaRPr lang="fa-IR" dirty="0">
              <a:solidFill>
                <a:prstClr val="black"/>
              </a:solidFill>
            </a:endParaRPr>
          </a:p>
          <a:p>
            <a:endParaRPr lang="fa-IR" dirty="0">
              <a:solidFill>
                <a:prstClr val="black"/>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9074821"/>
      </p:ext>
    </p:extLst>
  </p:cSld>
  <p:clrMapOvr>
    <a:masterClrMapping/>
  </p:clrMapOvr>
  <mc:AlternateContent xmlns:mc="http://schemas.openxmlformats.org/markup-compatibility/2006">
    <mc:Choice xmlns:p14="http://schemas.microsoft.com/office/powerpoint/2010/main" Requires="p14">
      <p:transition spd="slow" p14:dur="2000" advTm="9659"/>
    </mc:Choice>
    <mc:Fallback>
      <p:transition spd="slow" advTm="9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7000"/>
              </a:lnSpc>
            </a:pPr>
            <a:r>
              <a:rPr lang="fa-IR" sz="3600" dirty="0">
                <a:solidFill>
                  <a:srgbClr val="000000"/>
                </a:solidFill>
                <a:latin typeface="Calibri" panose="020F0502020204030204" pitchFamily="34" charset="0"/>
                <a:ea typeface="Calibri" panose="020F0502020204030204" pitchFamily="34" charset="0"/>
                <a:cs typeface="B Yagut" panose="00000400000000000000" pitchFamily="2" charset="-78"/>
              </a:rPr>
              <a:t>ارزیابی سطح فعالیت بدنی جوانان</a:t>
            </a:r>
            <a:r>
              <a:rPr lang="en-US" sz="4000" dirty="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4000"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fa-IR" dirty="0"/>
          </a:p>
        </p:txBody>
      </p:sp>
      <p:sp>
        <p:nvSpPr>
          <p:cNvPr id="3" name="Content Placeholder 2"/>
          <p:cNvSpPr>
            <a:spLocks noGrp="1"/>
          </p:cNvSpPr>
          <p:nvPr>
            <p:ph idx="1"/>
          </p:nvPr>
        </p:nvSpPr>
        <p:spPr>
          <a:xfrm>
            <a:off x="228600" y="1219200"/>
            <a:ext cx="8763000" cy="4525963"/>
          </a:xfrm>
        </p:spPr>
        <p:txBody>
          <a:bodyPr>
            <a:noAutofit/>
          </a:bodyPr>
          <a:lstStyle/>
          <a:p>
            <a:pPr marL="0" indent="0" algn="justLow">
              <a:lnSpc>
                <a:spcPct val="150000"/>
              </a:lnSpc>
              <a:buNone/>
            </a:pPr>
            <a:r>
              <a:rPr lang="fa-IR" sz="2200" dirty="0" smtClean="0" bmk="">
                <a:cs typeface="B Yagut" panose="00000400000000000000" pitchFamily="2" charset="-78"/>
              </a:rPr>
              <a:t>استاندارد توصیه شده فعالیت بدنی با پرسش 4 سوالی ارزیابی می شود. باید توجه داشت فعالیت‌های بدنی مرتبط با رفت و آمد، شغل و فعالیت‌های ورزشی تفریحی باید پرسیده شود.</a:t>
            </a:r>
            <a:endParaRPr lang="en-US" sz="2200" dirty="0" smtClean="0" bmk="">
              <a:cs typeface="B Yagut" panose="00000400000000000000" pitchFamily="2" charset="-78"/>
            </a:endParaRPr>
          </a:p>
          <a:p>
            <a:pPr marL="180340" indent="0" algn="justLow">
              <a:lnSpc>
                <a:spcPct val="150000"/>
              </a:lnSpc>
              <a:buNone/>
            </a:pPr>
            <a:r>
              <a:rPr lang="fa-IR" sz="2200" dirty="0" smtClean="0" bmk="">
                <a:cs typeface="B Yagut" panose="00000400000000000000" pitchFamily="2" charset="-78"/>
              </a:rPr>
              <a:t>1. حداقل چند روز در هفته فعالیت بدنی با شدت متوسط دارید؟</a:t>
            </a:r>
            <a:endParaRPr lang="en-US" sz="2200" dirty="0" smtClean="0" bmk="">
              <a:cs typeface="B Yagut" panose="00000400000000000000" pitchFamily="2" charset="-78"/>
            </a:endParaRPr>
          </a:p>
          <a:p>
            <a:pPr marL="180340" indent="0" algn="justLow">
              <a:lnSpc>
                <a:spcPct val="150000"/>
              </a:lnSpc>
              <a:buNone/>
            </a:pPr>
            <a:r>
              <a:rPr lang="fa-IR" sz="2200" dirty="0" smtClean="0" bmk="">
                <a:cs typeface="B Yagut" panose="00000400000000000000" pitchFamily="2" charset="-78"/>
              </a:rPr>
              <a:t>2. به طور میانگین چند دقیقه  فعالیت بدنی با شدت متوسط در طول روز دارید؟</a:t>
            </a:r>
            <a:endParaRPr lang="en-US" sz="2200" dirty="0" smtClean="0" bmk="">
              <a:cs typeface="B Yagut" panose="00000400000000000000" pitchFamily="2" charset="-78"/>
            </a:endParaRPr>
          </a:p>
          <a:p>
            <a:pPr marL="180340" indent="0" algn="justLow">
              <a:lnSpc>
                <a:spcPct val="150000"/>
              </a:lnSpc>
              <a:buNone/>
            </a:pPr>
            <a:r>
              <a:rPr lang="fa-IR" sz="2200" dirty="0" smtClean="0" bmk="">
                <a:cs typeface="B Yagut" panose="00000400000000000000" pitchFamily="2" charset="-78"/>
              </a:rPr>
              <a:t>3. حداقل چند روز در هفته فعالیت بدنی شدید دارید؟</a:t>
            </a:r>
            <a:endParaRPr lang="en-US" sz="2200" dirty="0" smtClean="0" bmk="">
              <a:cs typeface="B Yagut" panose="00000400000000000000" pitchFamily="2" charset="-78"/>
            </a:endParaRPr>
          </a:p>
          <a:p>
            <a:pPr marL="180340" indent="0" algn="justLow">
              <a:lnSpc>
                <a:spcPct val="150000"/>
              </a:lnSpc>
              <a:buNone/>
            </a:pPr>
            <a:r>
              <a:rPr lang="fa-IR" sz="2200" dirty="0" smtClean="0" bmk="">
                <a:cs typeface="B Yagut" panose="00000400000000000000" pitchFamily="2" charset="-78"/>
              </a:rPr>
              <a:t>4. به طور میانگین چند دقیقه  فعالیت بدنی شدید در طول روز دارید؟</a:t>
            </a:r>
          </a:p>
          <a:p>
            <a:pPr marL="180340" indent="0" algn="justLow">
              <a:lnSpc>
                <a:spcPct val="150000"/>
              </a:lnSpc>
              <a:buNone/>
            </a:pPr>
            <a:r>
              <a:rPr lang="fa-IR" sz="2200" dirty="0" bmk="">
                <a:cs typeface="B Yagut" panose="00000400000000000000" pitchFamily="2" charset="-78"/>
              </a:rPr>
              <a:t>با این سوالات پرسنل بهداشتی در هر ملاقات می‌تواند روند تغییرات سطح فعالیت بدنی مراجعين را پیگیری کرده و در صورت نیاز تغییراتی را در برنامه آن‌ها ایجاد نماييد.</a:t>
            </a:r>
            <a:endParaRPr lang="en-US" sz="2200" dirty="0" bmk="">
              <a:cs typeface="B Yagut" panose="00000400000000000000" pitchFamily="2" charset="-78"/>
            </a:endParaRPr>
          </a:p>
          <a:p>
            <a:pPr marL="180340" indent="0" algn="justLow">
              <a:lnSpc>
                <a:spcPct val="150000"/>
              </a:lnSpc>
              <a:buNone/>
            </a:pPr>
            <a:r>
              <a:rPr lang="fa-IR" sz="2200" dirty="0" smtClean="0" bmk="">
                <a:cs typeface="B Yagut" panose="00000400000000000000" pitchFamily="2" charset="-78"/>
              </a:rPr>
              <a:t> </a:t>
            </a:r>
            <a:endParaRPr lang="en-US" sz="2200" dirty="0" smtClean="0" bmk="">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2</a:t>
            </a:fld>
            <a:endParaRPr lang="fa-IR">
              <a:solidFill>
                <a:prstClr val="black">
                  <a:tint val="75000"/>
                </a:prstClr>
              </a:solidFill>
            </a:endParaRP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4671806"/>
      </p:ext>
    </p:extLst>
  </p:cSld>
  <p:clrMapOvr>
    <a:masterClrMapping/>
  </p:clrMapOvr>
  <mc:AlternateContent xmlns:mc="http://schemas.openxmlformats.org/markup-compatibility/2006" xmlns:p14="http://schemas.microsoft.com/office/powerpoint/2010/main">
    <mc:Choice Requires="p14">
      <p:transition spd="slow" p14:dur="2000" advTm="105784"/>
    </mc:Choice>
    <mc:Fallback xmlns="">
      <p:transition spd="slow" advTm="10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148208" y="685800"/>
            <a:ext cx="8991600" cy="1470025"/>
          </a:xfrm>
        </p:spPr>
        <p:txBody>
          <a:bodyPr>
            <a:normAutofit/>
          </a:bodyPr>
          <a:lstStyle/>
          <a:p>
            <a:pPr algn="justLow" rtl="1"/>
            <a:r>
              <a:rPr lang="fa-IR" b="1" dirty="0" smtClean="0">
                <a:cs typeface="B Yagut" panose="00000400000000000000" pitchFamily="2" charset="-78"/>
              </a:rPr>
              <a:t> </a:t>
            </a:r>
            <a:r>
              <a:rPr lang="fa-IR" sz="4400" b="1" dirty="0" smtClean="0">
                <a:cs typeface="B Yagut" panose="00000400000000000000" pitchFamily="2" charset="-78"/>
              </a:rPr>
              <a:t>لطفاً نظرات و پیشنهادات خود پیرامون این بسته آموزشی را به آدرس زیر </a:t>
            </a:r>
            <a:r>
              <a:rPr lang="fa-IR" sz="4400" b="1" smtClean="0">
                <a:cs typeface="B Yagut" panose="00000400000000000000" pitchFamily="2" charset="-78"/>
              </a:rPr>
              <a:t>ارسال </a:t>
            </a:r>
            <a:r>
              <a:rPr lang="fa-IR" sz="4400" b="1" smtClean="0">
                <a:cs typeface="B Yagut" panose="00000400000000000000" pitchFamily="2" charset="-78"/>
              </a:rPr>
              <a:t>کنید.</a:t>
            </a:r>
            <a:endParaRPr lang="en-US" sz="4400" b="1" dirty="0">
              <a:cs typeface="B Yagut" panose="00000400000000000000" pitchFamily="2" charset="-78"/>
            </a:endParaRPr>
          </a:p>
        </p:txBody>
      </p:sp>
      <p:sp>
        <p:nvSpPr>
          <p:cNvPr id="5" name="Subtitle 4"/>
          <p:cNvSpPr>
            <a:spLocks noGrp="1"/>
          </p:cNvSpPr>
          <p:nvPr>
            <p:ph type="subTitle" idx="1"/>
          </p:nvPr>
        </p:nvSpPr>
        <p:spPr>
          <a:xfrm>
            <a:off x="609600" y="2895600"/>
            <a:ext cx="8064896" cy="2667000"/>
          </a:xfrm>
        </p:spPr>
        <p:txBody>
          <a:bodyPr>
            <a:normAutofit fontScale="92500" lnSpcReduction="20000"/>
          </a:bodyPr>
          <a:lstStyle/>
          <a:p>
            <a:pPr lvl="0" algn="justLow"/>
            <a:r>
              <a:rPr lang="fa-IR" dirty="0">
                <a:solidFill>
                  <a:prstClr val="black"/>
                </a:solidFill>
                <a:cs typeface="B Yagut" panose="00000400000000000000" pitchFamily="2" charset="-78"/>
              </a:rPr>
              <a:t>- استان گیلان، رشت، میدان فرهنگ، خیابان آزادگان، معاونت بهداشتی گیلان</a:t>
            </a:r>
          </a:p>
          <a:p>
            <a:pPr lvl="0" algn="justLow"/>
            <a:endParaRPr lang="fa-IR" smtClean="0">
              <a:solidFill>
                <a:prstClr val="black"/>
              </a:solidFill>
              <a:cs typeface="B Yagut" panose="00000400000000000000" pitchFamily="2" charset="-78"/>
            </a:endParaRPr>
          </a:p>
          <a:p>
            <a:pPr lvl="0" algn="justLow"/>
            <a:r>
              <a:rPr lang="fa-IR" smtClean="0">
                <a:solidFill>
                  <a:prstClr val="black"/>
                </a:solidFill>
                <a:cs typeface="B Yagut" panose="00000400000000000000" pitchFamily="2" charset="-78"/>
              </a:rPr>
              <a:t>- </a:t>
            </a:r>
            <a:r>
              <a:rPr lang="fa-IR" dirty="0">
                <a:solidFill>
                  <a:prstClr val="black"/>
                </a:solidFill>
                <a:cs typeface="B Yagut" panose="00000400000000000000" pitchFamily="2" charset="-78"/>
              </a:rPr>
              <a:t>استان گیلان، </a:t>
            </a:r>
            <a:r>
              <a:rPr lang="fa-IR" dirty="0" smtClean="0">
                <a:solidFill>
                  <a:prstClr val="black"/>
                </a:solidFill>
                <a:cs typeface="B Yagut" panose="00000400000000000000" pitchFamily="2" charset="-78"/>
              </a:rPr>
              <a:t>شهرستان تالش، خیابان آیت اله غفاری ، مرکز آموزش بهورزی شهرستان تالش</a:t>
            </a:r>
            <a:endParaRPr lang="fa-IR" dirty="0">
              <a:solidFill>
                <a:prstClr val="black"/>
              </a:solidFill>
              <a:cs typeface="B Yagut" panose="00000400000000000000" pitchFamily="2" charset="-78"/>
            </a:endParaRPr>
          </a:p>
          <a:p>
            <a:pPr algn="ctr" rtl="1"/>
            <a:r>
              <a:rPr lang="fa-IR" sz="2800" dirty="0" smtClean="0">
                <a:solidFill>
                  <a:schemeClr val="tx1"/>
                </a:solidFill>
                <a:cs typeface="B Yagut" panose="00000400000000000000" pitchFamily="2" charset="-78"/>
              </a:rPr>
              <a:t> </a:t>
            </a:r>
            <a:endParaRPr lang="en-US" sz="2800" i="1" dirty="0">
              <a:solidFill>
                <a:schemeClr val="tx1"/>
              </a:solidFill>
              <a:cs typeface="B Yagut" panose="00000400000000000000" pitchFamily="2" charset="-78"/>
            </a:endParaRPr>
          </a:p>
        </p:txBody>
      </p:sp>
      <p:sp>
        <p:nvSpPr>
          <p:cNvPr id="2" name="Slide Number Placeholder 1"/>
          <p:cNvSpPr>
            <a:spLocks noGrp="1"/>
          </p:cNvSpPr>
          <p:nvPr>
            <p:ph type="sldNum" sz="quarter" idx="12"/>
          </p:nvPr>
        </p:nvSpPr>
        <p:spPr/>
        <p:txBody>
          <a:bodyPr/>
          <a:lstStyle/>
          <a:p>
            <a:fld id="{1F16ABED-525A-40CD-B72F-4364270C872D}" type="slidenum">
              <a:rPr lang="fa-IR" smtClean="0">
                <a:solidFill>
                  <a:prstClr val="black">
                    <a:tint val="75000"/>
                  </a:prstClr>
                </a:solidFill>
              </a:rPr>
              <a:pPr/>
              <a:t>20</a:t>
            </a:fld>
            <a:endParaRPr lang="fa-IR">
              <a:solidFill>
                <a:prstClr val="black">
                  <a:tint val="75000"/>
                </a:prstClr>
              </a:solidFill>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67232831"/>
      </p:ext>
    </p:extLst>
  </p:cSld>
  <p:clrMapOvr>
    <a:masterClrMapping/>
  </p:clrMapOvr>
  <mc:AlternateContent xmlns:mc="http://schemas.openxmlformats.org/markup-compatibility/2006">
    <mc:Choice xmlns:p14="http://schemas.microsoft.com/office/powerpoint/2010/main" Requires="p14">
      <p:transition spd="slow" p14:dur="2000" advTm="8158"/>
    </mc:Choice>
    <mc:Fallback>
      <p:transition spd="slow" advTm="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nSpc>
                <a:spcPct val="107000"/>
              </a:lnSpc>
            </a:pPr>
            <a:r>
              <a:rPr lang="fa-IR" sz="3600" dirty="0">
                <a:solidFill>
                  <a:srgbClr val="000000"/>
                </a:solidFill>
                <a:latin typeface="Calibri" panose="020F0502020204030204" pitchFamily="34" charset="0"/>
                <a:ea typeface="Calibri" panose="020F0502020204030204" pitchFamily="34" charset="0"/>
                <a:cs typeface="B Yagut" panose="00000400000000000000" pitchFamily="2" charset="-78"/>
              </a:rPr>
              <a:t>ارزیابی سطح فعالیت بدنی جوانان</a:t>
            </a:r>
            <a:r>
              <a:rPr lang="en-US" sz="36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a:t>
            </a:r>
            <a:r>
              <a:rPr lang="fa-IR" sz="36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ادامه)</a:t>
            </a:r>
            <a:r>
              <a:rPr lang="en-US" sz="4000" dirty="0">
                <a:solidFill>
                  <a:srgbClr val="000000"/>
                </a:solidFill>
                <a:latin typeface="Calibri" panose="020F0502020204030204" pitchFamily="34" charset="0"/>
                <a:ea typeface="Calibri" panose="020F0502020204030204" pitchFamily="34" charset="0"/>
                <a:cs typeface="Calibri" panose="020F0502020204030204" pitchFamily="34" charset="0"/>
              </a:rPr>
              <a:t/>
            </a:r>
            <a:br>
              <a:rPr lang="en-US" sz="4000" dirty="0">
                <a:solidFill>
                  <a:srgbClr val="000000"/>
                </a:solidFill>
                <a:latin typeface="Calibri" panose="020F0502020204030204" pitchFamily="34" charset="0"/>
                <a:ea typeface="Calibri" panose="020F0502020204030204" pitchFamily="34" charset="0"/>
                <a:cs typeface="Calibri" panose="020F0502020204030204" pitchFamily="34" charset="0"/>
              </a:rPr>
            </a:br>
            <a:endParaRPr lang="fa-IR" dirty="0"/>
          </a:p>
        </p:txBody>
      </p:sp>
      <p:sp>
        <p:nvSpPr>
          <p:cNvPr id="3" name="Content Placeholder 2"/>
          <p:cNvSpPr>
            <a:spLocks noGrp="1"/>
          </p:cNvSpPr>
          <p:nvPr>
            <p:ph idx="1"/>
          </p:nvPr>
        </p:nvSpPr>
        <p:spPr>
          <a:xfrm>
            <a:off x="304800" y="1295400"/>
            <a:ext cx="8534400" cy="4525963"/>
          </a:xfrm>
        </p:spPr>
        <p:txBody>
          <a:bodyPr>
            <a:noAutofit/>
          </a:bodyPr>
          <a:lstStyle/>
          <a:p>
            <a:pPr marL="0" indent="0" algn="justLow">
              <a:lnSpc>
                <a:spcPct val="107000"/>
              </a:lnSpc>
              <a:buNone/>
            </a:pPr>
            <a:r>
              <a:rPr lang="fa-IR" sz="2400" dirty="0" smtClean="0" bmk="">
                <a:cs typeface="B Yagut" panose="00000400000000000000" pitchFamily="2" charset="-78"/>
              </a:rPr>
              <a:t>نکته مهم:</a:t>
            </a:r>
          </a:p>
          <a:p>
            <a:pPr marL="0" indent="0" algn="justLow">
              <a:lnSpc>
                <a:spcPct val="150000"/>
              </a:lnSpc>
              <a:buNone/>
            </a:pPr>
            <a:r>
              <a:rPr lang="fa-IR" sz="2200" dirty="0" smtClean="0" bmk="">
                <a:cs typeface="B Yagut" panose="00000400000000000000" pitchFamily="2" charset="-78"/>
              </a:rPr>
              <a:t>اگر بخشی از فعالیت فرد با شدت متوسط و بخشی با شدت زیاد انجام شده است، مدت زمان فعالیت شدید را</a:t>
            </a:r>
            <a:r>
              <a:rPr lang="fa-IR" sz="2200" b="1" dirty="0" bmk="">
                <a:cs typeface="B Yagut" panose="00000400000000000000" pitchFamily="2" charset="-78"/>
              </a:rPr>
              <a:t> </a:t>
            </a:r>
            <a:r>
              <a:rPr lang="fa-IR" sz="2200" b="1" u="sng" dirty="0" bmk="">
                <a:cs typeface="B Yagut" panose="00000400000000000000" pitchFamily="2" charset="-78"/>
              </a:rPr>
              <a:t>دو برابر کنید </a:t>
            </a:r>
            <a:r>
              <a:rPr lang="fa-IR" sz="2200" dirty="0" smtClean="0" bmk="">
                <a:cs typeface="B Yagut" panose="00000400000000000000" pitchFamily="2" charset="-78"/>
              </a:rPr>
              <a:t>و با مدت زمان فعالیت متوسط جمع کنید. این مدت اگر کمتر از 150 دقیقه باشد فرد تحرک کافی ندارد.   </a:t>
            </a:r>
            <a:endParaRPr lang="en-US" sz="2200" dirty="0" smtClean="0" bmk="">
              <a:cs typeface="B Yagut" panose="00000400000000000000" pitchFamily="2" charset="-78"/>
            </a:endParaRPr>
          </a:p>
          <a:p>
            <a:pPr marL="0" indent="0" algn="justLow">
              <a:lnSpc>
                <a:spcPct val="150000"/>
              </a:lnSpc>
              <a:buNone/>
            </a:pPr>
            <a:r>
              <a:rPr lang="fa-IR" sz="2200" dirty="0" smtClean="0" bmk="">
                <a:cs typeface="B Yagut" panose="00000400000000000000" pitchFamily="2" charset="-78"/>
              </a:rPr>
              <a:t>برای مثال اگر دو روز در هفته و هر روز 20 دقیقه فعالیت متوسط باشد در مجموع 40 دقیقه فعالیت متوسط داشته است. و یک روز در هفته، 30 دقیقه فعالیت شدید باشد</a:t>
            </a:r>
            <a:endParaRPr lang="fa-IR" sz="2200" dirty="0" bmk="">
              <a:cs typeface="B Yagut" panose="00000400000000000000" pitchFamily="2" charset="-78"/>
            </a:endParaRPr>
          </a:p>
          <a:p>
            <a:pPr marL="0" lvl="0" indent="0">
              <a:buNone/>
            </a:pPr>
            <a:r>
              <a:rPr lang="fa-IR" sz="2200" dirty="0" bmk="">
                <a:solidFill>
                  <a:prstClr val="black"/>
                </a:solidFill>
                <a:cs typeface="B Yagut" panose="00000400000000000000" pitchFamily="2" charset="-78"/>
              </a:rPr>
              <a:t>کل فعالیت فرد بر حسب شدت متوسط برابر با   100 دقیقه است. </a:t>
            </a:r>
            <a:endParaRPr lang="fa-IR" sz="2200" dirty="0" smtClean="0" bmk="">
              <a:solidFill>
                <a:prstClr val="black"/>
              </a:solidFill>
              <a:cs typeface="B Yagut" panose="00000400000000000000" pitchFamily="2" charset="-78"/>
            </a:endParaRPr>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3</a:t>
            </a:fld>
            <a:endParaRPr lang="fa-IR">
              <a:solidFill>
                <a:prstClr val="black">
                  <a:tint val="75000"/>
                </a:prstClr>
              </a:solidFill>
            </a:endParaRPr>
          </a:p>
        </p:txBody>
      </p:sp>
      <p:pic>
        <p:nvPicPr>
          <p:cNvPr id="5" name="Picture 4"/>
          <p:cNvPicPr>
            <a:picLocks noChangeAspect="1"/>
          </p:cNvPicPr>
          <p:nvPr/>
        </p:nvPicPr>
        <p:blipFill rotWithShape="1">
          <a:blip r:embed="rId4"/>
          <a:srcRect l="17204" t="67709" r="66398" b="26041"/>
          <a:stretch/>
        </p:blipFill>
        <p:spPr>
          <a:xfrm>
            <a:off x="476518" y="4800600"/>
            <a:ext cx="2876282" cy="609600"/>
          </a:xfrm>
          <a:prstGeom prst="rect">
            <a:avLst/>
          </a:prstGeom>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0524682"/>
      </p:ext>
    </p:extLst>
  </p:cSld>
  <p:clrMapOvr>
    <a:masterClrMapping/>
  </p:clrMapOvr>
  <mc:AlternateContent xmlns:mc="http://schemas.openxmlformats.org/markup-compatibility/2006" xmlns:p14="http://schemas.microsoft.com/office/powerpoint/2010/main">
    <mc:Choice Requires="p14">
      <p:transition spd="slow" p14:dur="2000" advTm="85754"/>
    </mc:Choice>
    <mc:Fallback xmlns="">
      <p:transition spd="slow" advTm="85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4"/>
          <a:srcRect l="29343" t="33672" r="28061" b="20870"/>
          <a:stretch/>
        </p:blipFill>
        <p:spPr>
          <a:xfrm>
            <a:off x="186744" y="492789"/>
            <a:ext cx="8686800" cy="3429001"/>
          </a:xfrm>
          <a:prstGeom prst="rect">
            <a:avLst/>
          </a:prstGeom>
        </p:spPr>
      </p:pic>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4</a:t>
            </a:fld>
            <a:endParaRPr lang="fa-IR">
              <a:solidFill>
                <a:prstClr val="black">
                  <a:tint val="75000"/>
                </a:prstClr>
              </a:solidFill>
            </a:endParaRPr>
          </a:p>
        </p:txBody>
      </p:sp>
      <p:pic>
        <p:nvPicPr>
          <p:cNvPr id="6" name="Content Placeholder 4"/>
          <p:cNvPicPr>
            <a:picLocks noChangeAspect="1"/>
          </p:cNvPicPr>
          <p:nvPr/>
        </p:nvPicPr>
        <p:blipFill rotWithShape="1">
          <a:blip r:embed="rId5"/>
          <a:srcRect l="29175" t="33672" r="28229" b="20870"/>
          <a:stretch/>
        </p:blipFill>
        <p:spPr>
          <a:xfrm>
            <a:off x="186744" y="3921790"/>
            <a:ext cx="8957256" cy="2936210"/>
          </a:xfrm>
          <a:prstGeom prst="rect">
            <a:avLst/>
          </a:prstGeom>
        </p:spPr>
      </p:pic>
      <p:sp>
        <p:nvSpPr>
          <p:cNvPr id="9" name="Rectangle 8"/>
          <p:cNvSpPr/>
          <p:nvPr/>
        </p:nvSpPr>
        <p:spPr>
          <a:xfrm>
            <a:off x="186744" y="31124"/>
            <a:ext cx="8686800" cy="461665"/>
          </a:xfrm>
          <a:prstGeom prst="rect">
            <a:avLst/>
          </a:prstGeom>
        </p:spPr>
        <p:txBody>
          <a:bodyPr wrap="square">
            <a:spAutoFit/>
          </a:bodyPr>
          <a:lstStyle/>
          <a:p>
            <a:r>
              <a:rPr lang="fa-IR" sz="24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كارت‌هاي </a:t>
            </a:r>
            <a:r>
              <a:rPr lang="fa-IR" sz="2400" dirty="0">
                <a:solidFill>
                  <a:srgbClr val="000000"/>
                </a:solidFill>
                <a:latin typeface="Calibri" panose="020F0502020204030204" pitchFamily="34" charset="0"/>
                <a:ea typeface="Calibri" panose="020F0502020204030204" pitchFamily="34" charset="0"/>
                <a:cs typeface="B Yagut" panose="00000400000000000000" pitchFamily="2" charset="-78"/>
              </a:rPr>
              <a:t>نمايشي </a:t>
            </a:r>
            <a:r>
              <a:rPr lang="fa-IR" sz="24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در </a:t>
            </a:r>
            <a:r>
              <a:rPr lang="fa-IR" sz="2400" dirty="0">
                <a:solidFill>
                  <a:srgbClr val="000000"/>
                </a:solidFill>
                <a:latin typeface="Calibri" panose="020F0502020204030204" pitchFamily="34" charset="0"/>
                <a:ea typeface="Calibri" panose="020F0502020204030204" pitchFamily="34" charset="0"/>
                <a:cs typeface="B Yagut" panose="00000400000000000000" pitchFamily="2" charset="-78"/>
              </a:rPr>
              <a:t>تعیین نوع فعاليت(متوسط و شديد) </a:t>
            </a:r>
            <a:r>
              <a:rPr lang="fa-IR" sz="24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 برای راهنمایی جوانان</a:t>
            </a:r>
            <a:endParaRPr lang="fa-IR" dirty="0"/>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2472481"/>
      </p:ext>
    </p:extLst>
  </p:cSld>
  <p:clrMapOvr>
    <a:masterClrMapping/>
  </p:clrMapOvr>
  <mc:AlternateContent xmlns:mc="http://schemas.openxmlformats.org/markup-compatibility/2006" xmlns:p14="http://schemas.microsoft.com/office/powerpoint/2010/main">
    <mc:Choice Requires="p14">
      <p:transition spd="slow" p14:dur="2000" advTm="13315"/>
    </mc:Choice>
    <mc:Fallback xmlns="">
      <p:transition spd="slow" advTm="13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5</a:t>
            </a:fld>
            <a:endParaRPr lang="fa-IR">
              <a:solidFill>
                <a:prstClr val="black">
                  <a:tint val="75000"/>
                </a:prstClr>
              </a:solidFill>
            </a:endParaRPr>
          </a:p>
        </p:txBody>
      </p:sp>
      <p:sp>
        <p:nvSpPr>
          <p:cNvPr id="5" name="Rectangle 4"/>
          <p:cNvSpPr/>
          <p:nvPr/>
        </p:nvSpPr>
        <p:spPr>
          <a:xfrm>
            <a:off x="76200" y="133605"/>
            <a:ext cx="9067800" cy="553357"/>
          </a:xfrm>
          <a:prstGeom prst="rect">
            <a:avLst/>
          </a:prstGeom>
        </p:spPr>
        <p:txBody>
          <a:bodyPr wrap="square">
            <a:spAutoFit/>
          </a:bodyPr>
          <a:lstStyle/>
          <a:p>
            <a:pPr lvl="0" algn="ctr" defTabSz="914400">
              <a:lnSpc>
                <a:spcPct val="107000"/>
              </a:lnSpc>
              <a:spcBef>
                <a:spcPct val="20000"/>
              </a:spcBef>
            </a:pPr>
            <a:r>
              <a:rPr lang="ar-SA" sz="2800" dirty="0" bmk="">
                <a:cs typeface="B Yagut" panose="00000400000000000000" pitchFamily="2" charset="-78"/>
              </a:rPr>
              <a:t>ارزیابی آمادگی شروع فعالیت </a:t>
            </a:r>
            <a:r>
              <a:rPr lang="ar-SA" sz="2800" dirty="0" smtClean="0" bmk="">
                <a:cs typeface="B Yagut" panose="00000400000000000000" pitchFamily="2" charset="-78"/>
              </a:rPr>
              <a:t>بدن</a:t>
            </a:r>
            <a:r>
              <a:rPr lang="ar-SA" sz="2800" dirty="0" bmk="">
                <a:cs typeface="B Yagut" panose="00000400000000000000" pitchFamily="2" charset="-78"/>
              </a:rPr>
              <a:t>ی(پر</a:t>
            </a:r>
            <a:r>
              <a:rPr lang="ar-SA" sz="2800" dirty="0" smtClean="0" bmk="">
                <a:cs typeface="B Yagut" panose="00000400000000000000" pitchFamily="2" charset="-78"/>
              </a:rPr>
              <a:t>سشنامه </a:t>
            </a:r>
            <a:r>
              <a:rPr lang="en-US" sz="2800" dirty="0" bmk="">
                <a:cs typeface="B Yagut" panose="00000400000000000000" pitchFamily="2" charset="-78"/>
              </a:rPr>
              <a:t>PAR-Q</a:t>
            </a:r>
            <a:r>
              <a:rPr lang="ar-SA" sz="2800" dirty="0" bmk="">
                <a:cs typeface="B Yagut" panose="00000400000000000000" pitchFamily="2" charset="-78"/>
              </a:rPr>
              <a:t>)</a:t>
            </a:r>
            <a:endParaRPr lang="en-US" sz="2800" dirty="0" bmk="">
              <a:cs typeface="B Yagut" panose="00000400000000000000" pitchFamily="2" charset="-78"/>
            </a:endParaRPr>
          </a:p>
        </p:txBody>
      </p:sp>
      <p:sp>
        <p:nvSpPr>
          <p:cNvPr id="8" name="Rectangle 7"/>
          <p:cNvSpPr/>
          <p:nvPr/>
        </p:nvSpPr>
        <p:spPr>
          <a:xfrm>
            <a:off x="22538" y="1331864"/>
            <a:ext cx="9067800" cy="816890"/>
          </a:xfrm>
          <a:prstGeom prst="rect">
            <a:avLst/>
          </a:prstGeom>
        </p:spPr>
        <p:txBody>
          <a:bodyPr wrap="square">
            <a:spAutoFit/>
          </a:bodyPr>
          <a:lstStyle/>
          <a:p>
            <a:pPr lvl="0" algn="justLow" defTabSz="914400">
              <a:lnSpc>
                <a:spcPct val="107000"/>
              </a:lnSpc>
              <a:spcBef>
                <a:spcPct val="20000"/>
              </a:spcBef>
            </a:pPr>
            <a:r>
              <a:rPr lang="fa-IR" sz="2200" dirty="0" smtClean="0" bmk="">
                <a:solidFill>
                  <a:prstClr val="black"/>
                </a:solidFill>
                <a:cs typeface="B Yagut" panose="00000400000000000000" pitchFamily="2" charset="-78"/>
              </a:rPr>
              <a:t>در </a:t>
            </a:r>
            <a:r>
              <a:rPr lang="fa-IR" sz="2200" dirty="0" bmk="">
                <a:solidFill>
                  <a:prstClr val="black"/>
                </a:solidFill>
                <a:cs typeface="B Yagut" panose="00000400000000000000" pitchFamily="2" charset="-78"/>
              </a:rPr>
              <a:t>صورتی که </a:t>
            </a:r>
            <a:r>
              <a:rPr lang="fa-IR" sz="2200" dirty="0" smtClean="0" bmk="">
                <a:solidFill>
                  <a:prstClr val="black"/>
                </a:solidFill>
                <a:cs typeface="B Yagut" panose="00000400000000000000" pitchFamily="2" charset="-78"/>
              </a:rPr>
              <a:t>فرد15-69ساله </a:t>
            </a:r>
            <a:r>
              <a:rPr lang="fa-IR" sz="2200" dirty="0" bmk="">
                <a:solidFill>
                  <a:prstClr val="black"/>
                </a:solidFill>
                <a:cs typeface="B Yagut" panose="00000400000000000000" pitchFamily="2" charset="-78"/>
              </a:rPr>
              <a:t>قصد دارد یک برنامه فعالیت بدنی را آغاز نموده یا شدت آن را نسبت به قبل افزایش دهد، باید پرسشنامه آمادگی فعالیت بدنی برای وی تکمیل </a:t>
            </a:r>
            <a:r>
              <a:rPr lang="fa-IR" sz="2200" dirty="0" smtClean="0" bmk="">
                <a:solidFill>
                  <a:prstClr val="black"/>
                </a:solidFill>
                <a:cs typeface="B Yagut" panose="00000400000000000000" pitchFamily="2" charset="-78"/>
              </a:rPr>
              <a:t>گردد.</a:t>
            </a:r>
            <a:endParaRPr lang="en-US" sz="2200" dirty="0" bmk="">
              <a:solidFill>
                <a:prstClr val="black"/>
              </a:solidFill>
              <a:cs typeface="B Yagut" panose="00000400000000000000" pitchFamily="2" charset="-78"/>
            </a:endParaRPr>
          </a:p>
        </p:txBody>
      </p:sp>
      <p:graphicFrame>
        <p:nvGraphicFramePr>
          <p:cNvPr id="10" name="Table 9"/>
          <p:cNvGraphicFramePr>
            <a:graphicFrameLocks noGrp="1"/>
          </p:cNvGraphicFramePr>
          <p:nvPr>
            <p:extLst>
              <p:ext uri="{D42A27DB-BD31-4B8C-83A1-F6EECF244321}">
                <p14:modId xmlns:p14="http://schemas.microsoft.com/office/powerpoint/2010/main" val="3694153035"/>
              </p:ext>
            </p:extLst>
          </p:nvPr>
        </p:nvGraphicFramePr>
        <p:xfrm>
          <a:off x="225380" y="2546032"/>
          <a:ext cx="8712558" cy="3992880"/>
        </p:xfrm>
        <a:graphic>
          <a:graphicData uri="http://schemas.openxmlformats.org/drawingml/2006/table">
            <a:tbl>
              <a:tblPr rtl="1" firstRow="1" bandRow="1">
                <a:tableStyleId>{5C22544A-7EE6-4342-B048-85BDC9FD1C3A}</a:tableStyleId>
              </a:tblPr>
              <a:tblGrid>
                <a:gridCol w="7294406"/>
                <a:gridCol w="640489"/>
                <a:gridCol w="777663"/>
              </a:tblGrid>
              <a:tr h="370840">
                <a:tc>
                  <a:txBody>
                    <a:bodyPr/>
                    <a:lstStyle/>
                    <a:p>
                      <a:pPr rtl="1"/>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1- آیا تا کنون پزشک به شما گفته است که مشکل قلبی دارید و باید تنها فعالیت‌های بدنی توصیه شده توسط پزشک را انجام دهید؟</a:t>
                      </a:r>
                      <a:endParaRPr lang="fa-IR" sz="2000"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بلی</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خیر</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65760">
                <a:tc>
                  <a:txBody>
                    <a:bodyPr/>
                    <a:lstStyle/>
                    <a:p>
                      <a:pPr rtl="1"/>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2- آیا هنگامی که فعالیت بدنی انجام می‌دهید در ناحیه سینه احساس درد می‌کنید؟</a:t>
                      </a:r>
                      <a:endParaRPr lang="fa-IR" sz="2000"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kern="1200" dirty="0" smtClean="0">
                          <a:solidFill>
                            <a:schemeClr val="tx1"/>
                          </a:solidFill>
                          <a:latin typeface="+mn-lt"/>
                          <a:ea typeface="+mn-ea"/>
                          <a:cs typeface="B Yagut" panose="00000400000000000000" pitchFamily="2" charset="-78"/>
                        </a:rPr>
                        <a:t>بلی</a:t>
                      </a:r>
                      <a:endParaRPr lang="fa-IR" sz="2000" b="1" kern="1200" dirty="0">
                        <a:solidFill>
                          <a:schemeClr val="tx1"/>
                        </a:solidFill>
                        <a:latin typeface="+mn-lt"/>
                        <a:ea typeface="+mn-ea"/>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kern="1200" dirty="0" smtClean="0">
                          <a:solidFill>
                            <a:schemeClr val="tx1"/>
                          </a:solidFill>
                          <a:latin typeface="+mn-lt"/>
                          <a:ea typeface="+mn-ea"/>
                          <a:cs typeface="B Yagut" panose="00000400000000000000" pitchFamily="2" charset="-78"/>
                        </a:rPr>
                        <a:t>خیر</a:t>
                      </a:r>
                      <a:endParaRPr lang="fa-IR" sz="2000" b="1" kern="1200" dirty="0">
                        <a:solidFill>
                          <a:schemeClr val="tx1"/>
                        </a:solidFill>
                        <a:latin typeface="+mn-lt"/>
                        <a:ea typeface="+mn-ea"/>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rtl="1"/>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3- آیا در ماه گذشته هنگامی که فعالیت بدنی انجام نمی‌دادید در سینه خود درد داشته‌اید؟</a:t>
                      </a:r>
                      <a:endParaRPr lang="fa-IR" sz="2000"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بلی</a:t>
                      </a:r>
                      <a:endParaRPr lang="fa-IR" sz="2000" b="1"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خیر</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rtl="1"/>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4- آیا تعادل خود را به دلیل سرگیجه از دست می‌دهید یا تاکنون هشیاری خود را از دست داده‌اید؟ </a:t>
                      </a:r>
                      <a:endParaRPr lang="fa-IR" sz="2000"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بلی</a:t>
                      </a:r>
                      <a:endParaRPr lang="fa-IR" sz="2000" b="1"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smtClean="0">
                          <a:solidFill>
                            <a:schemeClr val="tx1"/>
                          </a:solidFill>
                          <a:cs typeface="B Yagut" panose="00000400000000000000" pitchFamily="2" charset="-78"/>
                        </a:rPr>
                        <a:t>خیر</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rtl="1"/>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5- آیا مشکل استخوانی یا مفصلی‌ داریدکه با تغییر میزان فعالیت بدنی تشدید شود؟</a:t>
                      </a:r>
                      <a:endParaRPr lang="fa-IR" sz="2000"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بلی</a:t>
                      </a:r>
                      <a:endParaRPr lang="fa-IR" sz="2000" b="1"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smtClean="0">
                          <a:solidFill>
                            <a:schemeClr val="tx1"/>
                          </a:solidFill>
                          <a:cs typeface="B Yagut" panose="00000400000000000000" pitchFamily="2" charset="-78"/>
                        </a:rPr>
                        <a:t>خیر</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rtl="1"/>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6- آیا در حال حاضر به دلیل مشکل قلبی یا فشار خون بالا برای شما دارو تجویز شده است؟</a:t>
                      </a:r>
                      <a:endParaRPr lang="fa-IR" sz="2000"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بلی</a:t>
                      </a:r>
                      <a:endParaRPr lang="fa-IR" sz="2000" b="1"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خیر</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fa-IR" sz="2000" b="0" i="0" u="none" strike="noStrike" kern="1200" cap="none" spc="0" normalizeH="0" baseline="0" noProof="0" dirty="0" smtClean="0" bmk="">
                          <a:ln>
                            <a:noFill/>
                          </a:ln>
                          <a:solidFill>
                            <a:prstClr val="black"/>
                          </a:solidFill>
                          <a:effectLst/>
                          <a:uLnTx/>
                          <a:uFillTx/>
                          <a:latin typeface="+mn-lt"/>
                          <a:ea typeface="+mn-ea"/>
                          <a:cs typeface="B Yagut" panose="00000400000000000000" pitchFamily="2" charset="-78"/>
                        </a:rPr>
                        <a:t>7- آیا محدودیت جسمانی دیگری برای عدم انجام فعالیت بدنی دارید؟	</a:t>
                      </a:r>
                      <a:endParaRPr kumimoji="0" lang="fa-IR" sz="2000" b="0" i="0" u="none" strike="noStrike" kern="1200" cap="none" spc="0" normalizeH="0" baseline="0" noProof="0" dirty="0" smtClean="0">
                        <a:ln>
                          <a:noFill/>
                        </a:ln>
                        <a:solidFill>
                          <a:prstClr val="black"/>
                        </a:solidFill>
                        <a:effectLst/>
                        <a:uLnTx/>
                        <a:uFillTx/>
                        <a:latin typeface="+mn-lt"/>
                        <a:ea typeface="+mn-ea"/>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بلی</a:t>
                      </a:r>
                      <a:endParaRPr lang="fa-IR" sz="2000" b="1" dirty="0">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1"/>
                      <a:r>
                        <a:rPr lang="fa-IR" sz="2000" b="1" dirty="0" smtClean="0">
                          <a:solidFill>
                            <a:schemeClr val="tx1"/>
                          </a:solidFill>
                          <a:cs typeface="B Yagut" panose="00000400000000000000" pitchFamily="2" charset="-78"/>
                        </a:rPr>
                        <a:t>خیر</a:t>
                      </a:r>
                      <a:endParaRPr lang="fa-IR" sz="2000" b="1" dirty="0">
                        <a:solidFill>
                          <a:schemeClr val="tx1"/>
                        </a:solidFill>
                        <a:cs typeface="B Yagut" panose="00000400000000000000" pitchFamily="2" charset="-78"/>
                      </a:endParaRP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2" name="TextBox 1"/>
          <p:cNvSpPr txBox="1"/>
          <p:nvPr/>
        </p:nvSpPr>
        <p:spPr>
          <a:xfrm>
            <a:off x="228600" y="534476"/>
            <a:ext cx="8915400" cy="800219"/>
          </a:xfrm>
          <a:prstGeom prst="rect">
            <a:avLst/>
          </a:prstGeom>
          <a:noFill/>
        </p:spPr>
        <p:txBody>
          <a:bodyPr wrap="square" rtlCol="1">
            <a:spAutoFit/>
          </a:bodyPr>
          <a:lstStyle/>
          <a:p>
            <a:pPr algn="ctr"/>
            <a:r>
              <a:rPr lang="fa-IR" dirty="0" smtClean="0"/>
              <a:t> </a:t>
            </a:r>
            <a:r>
              <a:rPr lang="en-US" dirty="0" bmk=""/>
              <a:t>PAR-Q </a:t>
            </a:r>
            <a:r>
              <a:rPr lang="en-US" sz="2800" dirty="0" smtClean="0" bmk="">
                <a:solidFill>
                  <a:prstClr val="black"/>
                </a:solidFill>
                <a:cs typeface="B Yagut" panose="00000400000000000000" pitchFamily="2" charset="-78"/>
              </a:rPr>
              <a:t>:</a:t>
            </a:r>
            <a:r>
              <a:rPr lang="en-US" dirty="0" smtClean="0"/>
              <a:t>Physical Activity Readiness </a:t>
            </a:r>
            <a:r>
              <a:rPr lang="en-US" dirty="0" err="1" smtClean="0"/>
              <a:t>Questionnaaire</a:t>
            </a:r>
            <a:endParaRPr lang="en-US" dirty="0" smtClean="0"/>
          </a:p>
          <a:p>
            <a:pPr algn="ctr"/>
            <a:endParaRPr lang="fa-IR" dirty="0"/>
          </a:p>
        </p:txBody>
      </p:sp>
      <p:pic>
        <p:nvPicPr>
          <p:cNvPr id="21" name="Audio 2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0216761"/>
      </p:ext>
    </p:extLst>
  </p:cSld>
  <p:clrMapOvr>
    <a:masterClrMapping/>
  </p:clrMapOvr>
  <mc:AlternateContent xmlns:mc="http://schemas.openxmlformats.org/markup-compatibility/2006" xmlns:p14="http://schemas.microsoft.com/office/powerpoint/2010/main">
    <mc:Choice Requires="p14">
      <p:transition spd="slow" p14:dur="2000" advTm="70115"/>
    </mc:Choice>
    <mc:Fallback xmlns="">
      <p:transition spd="slow" advTm="701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6</a:t>
            </a:fld>
            <a:endParaRPr lang="fa-IR">
              <a:solidFill>
                <a:prstClr val="black">
                  <a:tint val="75000"/>
                </a:prstClr>
              </a:solidFill>
            </a:endParaRPr>
          </a:p>
        </p:txBody>
      </p:sp>
      <p:sp>
        <p:nvSpPr>
          <p:cNvPr id="6" name="Rectangle 5"/>
          <p:cNvSpPr/>
          <p:nvPr/>
        </p:nvSpPr>
        <p:spPr>
          <a:xfrm>
            <a:off x="457200" y="331289"/>
            <a:ext cx="8229600" cy="553357"/>
          </a:xfrm>
          <a:prstGeom prst="rect">
            <a:avLst/>
          </a:prstGeom>
        </p:spPr>
        <p:txBody>
          <a:bodyPr wrap="square">
            <a:spAutoFit/>
          </a:bodyPr>
          <a:lstStyle/>
          <a:p>
            <a:pPr lvl="0" algn="ctr" defTabSz="914400">
              <a:lnSpc>
                <a:spcPct val="107000"/>
              </a:lnSpc>
              <a:spcBef>
                <a:spcPct val="20000"/>
              </a:spcBef>
            </a:pPr>
            <a:r>
              <a:rPr lang="ar-SA" sz="2800" dirty="0">
                <a:solidFill>
                  <a:srgbClr val="000000"/>
                </a:solidFill>
                <a:latin typeface="Calibri" panose="020F0502020204030204" pitchFamily="34" charset="0"/>
                <a:ea typeface="Calibri" panose="020F0502020204030204" pitchFamily="34" charset="0"/>
                <a:cs typeface="B Yagut" panose="00000400000000000000" pitchFamily="2" charset="-78"/>
              </a:rPr>
              <a:t>تحلیل وضعیت آمادگی شروع فعالیت ورزشی</a:t>
            </a:r>
            <a:r>
              <a:rPr lang="fa-IR" sz="2800" dirty="0">
                <a:solidFill>
                  <a:srgbClr val="000000"/>
                </a:solidFill>
                <a:latin typeface="Calibri" panose="020F0502020204030204" pitchFamily="34" charset="0"/>
                <a:ea typeface="Calibri" panose="020F0502020204030204" pitchFamily="34" charset="0"/>
                <a:cs typeface="B Yagut" panose="00000400000000000000" pitchFamily="2" charset="-78"/>
              </a:rPr>
              <a:t> در </a:t>
            </a:r>
            <a:r>
              <a:rPr lang="fa-IR" sz="28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جوانان</a:t>
            </a:r>
            <a:endParaRPr lang="en-US" sz="2800" dirty="0">
              <a:solidFill>
                <a:srgbClr val="000000"/>
              </a:solidFill>
              <a:latin typeface="Calibri" panose="020F0502020204030204" pitchFamily="34" charset="0"/>
              <a:ea typeface="Calibri" panose="020F0502020204030204" pitchFamily="34" charset="0"/>
              <a:cs typeface="B Yagut" panose="00000400000000000000" pitchFamily="2" charset="-78"/>
            </a:endParaRPr>
          </a:p>
        </p:txBody>
      </p:sp>
      <p:sp>
        <p:nvSpPr>
          <p:cNvPr id="8" name="Rectangle 7"/>
          <p:cNvSpPr/>
          <p:nvPr/>
        </p:nvSpPr>
        <p:spPr>
          <a:xfrm>
            <a:off x="457200" y="1524000"/>
            <a:ext cx="8458200" cy="3647152"/>
          </a:xfrm>
          <a:prstGeom prst="rect">
            <a:avLst/>
          </a:prstGeom>
        </p:spPr>
        <p:txBody>
          <a:bodyPr wrap="square">
            <a:spAutoFit/>
          </a:bodyPr>
          <a:lstStyle/>
          <a:p>
            <a:pPr marL="342900" indent="-342900" algn="justLow">
              <a:lnSpc>
                <a:spcPct val="150000"/>
              </a:lnSpc>
              <a:buFont typeface="Wingdings" panose="05000000000000000000" pitchFamily="2" charset="2"/>
              <a:buChar char="v"/>
            </a:pP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در صورتی که پاسخ فرد به یک یا بیش از یکی از سوالات بلی است: پیش از شروع انجام فعالیت بدنی بیشتر یا پیش از ارزیابی میزان آمادگی جسمانی باید با پزشک مشورت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کند.</a:t>
            </a:r>
          </a:p>
          <a:p>
            <a:pPr marL="342900" indent="-342900" algn="justLow">
              <a:lnSpc>
                <a:spcPct val="150000"/>
              </a:lnSpc>
              <a:buFont typeface="Wingdings" panose="05000000000000000000" pitchFamily="2" charset="2"/>
              <a:buChar char="v"/>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 ممکن </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است فرد بتواند هر فعالیتی را که می‌خواهد انجام دهد، به شرط آن که به آرامی شروع نموده و تدریجاً شدت فعالیت خود را افزایش دهد. </a:t>
            </a:r>
            <a:endPar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342900" indent="-342900" algn="justLow">
              <a:lnSpc>
                <a:spcPct val="150000"/>
              </a:lnSpc>
              <a:buFont typeface="Wingdings" panose="05000000000000000000" pitchFamily="2" charset="2"/>
              <a:buChar char="v"/>
            </a:pP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نتایج آزمون( </a:t>
            </a:r>
            <a:r>
              <a:rPr lang="en-US"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PAR-Q</a:t>
            </a:r>
            <a:r>
              <a:rPr lang="fa-IR" sz="2200" dirty="0">
                <a:solidFill>
                  <a:srgbClr val="000000"/>
                </a:solidFill>
                <a:latin typeface="Calibri" panose="020F0502020204030204" pitchFamily="34" charset="0"/>
                <a:ea typeface="Calibri" panose="020F0502020204030204" pitchFamily="34" charset="0"/>
                <a:cs typeface="B Yagut" panose="00000400000000000000" pitchFamily="2" charset="-78"/>
              </a:rPr>
              <a:t>)، یک سال اعتبار داشته و پس از گذشت این مدت، باید فرد مجدداً ارزیابی </a:t>
            </a:r>
            <a:r>
              <a:rPr lang="fa-IR" sz="2200" dirty="0" smtClean="0">
                <a:solidFill>
                  <a:srgbClr val="000000"/>
                </a:solidFill>
                <a:latin typeface="Calibri" panose="020F0502020204030204" pitchFamily="34" charset="0"/>
                <a:ea typeface="Calibri" panose="020F0502020204030204" pitchFamily="34" charset="0"/>
                <a:cs typeface="B Yagut" panose="00000400000000000000" pitchFamily="2" charset="-78"/>
              </a:rPr>
              <a:t>گردد.</a:t>
            </a:r>
            <a:endParaRPr lang="fa-IR" sz="2200" dirty="0">
              <a:cs typeface="B Yagut" panose="00000400000000000000"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67453490"/>
      </p:ext>
    </p:extLst>
  </p:cSld>
  <p:clrMapOvr>
    <a:masterClrMapping/>
  </p:clrMapOvr>
  <mc:AlternateContent xmlns:mc="http://schemas.openxmlformats.org/markup-compatibility/2006" xmlns:p14="http://schemas.microsoft.com/office/powerpoint/2010/main">
    <mc:Choice Requires="p14">
      <p:transition spd="slow" p14:dur="2000" advTm="43882"/>
    </mc:Choice>
    <mc:Fallback xmlns="">
      <p:transition spd="slow" advTm="438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 y="203201"/>
            <a:ext cx="9144000" cy="863601"/>
          </a:xfrm>
        </p:spPr>
        <p:txBody>
          <a:bodyPr>
            <a:normAutofit/>
          </a:bodyPr>
          <a:lstStyle/>
          <a:p>
            <a:pPr marL="0" indent="0" algn="ctr">
              <a:lnSpc>
                <a:spcPct val="107000"/>
              </a:lnSpc>
              <a:buNone/>
            </a:pPr>
            <a:r>
              <a:rPr lang="fa-IR" dirty="0">
                <a:solidFill>
                  <a:srgbClr val="000000"/>
                </a:solidFill>
                <a:latin typeface="Calibri" panose="020F0502020204030204" pitchFamily="34" charset="0"/>
                <a:ea typeface="Calibri" panose="020F0502020204030204" pitchFamily="34" charset="0"/>
                <a:cs typeface="B Yagut" panose="00000400000000000000" pitchFamily="2" charset="-78"/>
              </a:rPr>
              <a:t>اقدامات و پیگیریهای مورد نیاز جوانان در فعالیت بدنی</a:t>
            </a:r>
          </a:p>
          <a:p>
            <a:pPr marL="0" lvl="0" indent="0" algn="ctr">
              <a:lnSpc>
                <a:spcPct val="107000"/>
              </a:lnSpc>
              <a:buNone/>
            </a:pPr>
            <a:endParaRPr lang="en-US" sz="43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fa-IR" dirty="0"/>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7</a:t>
            </a:fld>
            <a:endParaRPr lang="fa-IR">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136593999"/>
              </p:ext>
            </p:extLst>
          </p:nvPr>
        </p:nvGraphicFramePr>
        <p:xfrm>
          <a:off x="228599" y="1066802"/>
          <a:ext cx="8763001" cy="5756022"/>
        </p:xfrm>
        <a:graphic>
          <a:graphicData uri="http://schemas.openxmlformats.org/drawingml/2006/table">
            <a:tbl>
              <a:tblPr rtl="1" firstRow="1" bandRow="1">
                <a:tableStyleId>{5C22544A-7EE6-4342-B048-85BDC9FD1C3A}</a:tableStyleId>
              </a:tblPr>
              <a:tblGrid>
                <a:gridCol w="2146478"/>
                <a:gridCol w="2603709"/>
                <a:gridCol w="2933658"/>
                <a:gridCol w="1079156"/>
              </a:tblGrid>
              <a:tr h="457198">
                <a:tc>
                  <a:txBody>
                    <a:bodyPr/>
                    <a:lstStyle/>
                    <a:p>
                      <a:pPr algn="ctr" rtl="1"/>
                      <a:r>
                        <a:rPr lang="fa-IR" sz="1400" dirty="0" smtClean="0">
                          <a:solidFill>
                            <a:schemeClr val="tx1"/>
                          </a:solidFill>
                        </a:rPr>
                        <a:t>نتایج ارزیابی سطح فعالیت بدنی</a:t>
                      </a:r>
                    </a:p>
                    <a:p>
                      <a:pPr algn="ctr" rtl="1"/>
                      <a:r>
                        <a:rPr lang="fa-IR" sz="1400" dirty="0" smtClean="0">
                          <a:solidFill>
                            <a:schemeClr val="tx1"/>
                          </a:solidFill>
                        </a:rPr>
                        <a:t>پرسشنامه</a:t>
                      </a:r>
                      <a:r>
                        <a:rPr lang="fa-IR" sz="1400" baseline="0" dirty="0" smtClean="0">
                          <a:solidFill>
                            <a:schemeClr val="tx1"/>
                          </a:solidFill>
                        </a:rPr>
                        <a:t> 4سوالی</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1400" b="1" kern="1200" noProof="0" dirty="0" smtClean="0" bmk="">
                          <a:solidFill>
                            <a:schemeClr val="tx1"/>
                          </a:solidFill>
                          <a:latin typeface="+mn-lt"/>
                          <a:ea typeface="+mn-ea"/>
                          <a:cs typeface="+mn-cs"/>
                        </a:rPr>
                        <a:t>ارزیابی آمادگی شروع فعالیت بدنی(پرسشنامه</a:t>
                      </a:r>
                      <a:r>
                        <a:rPr lang="ar-SA" sz="1400" dirty="0" smtClean="0" bmk="">
                          <a:cs typeface="B Yagut" panose="00000400000000000000" pitchFamily="2" charset="-78"/>
                        </a:rPr>
                        <a:t> </a:t>
                      </a:r>
                      <a:r>
                        <a:rPr kumimoji="0" lang="en-US" sz="1400" b="1" i="0" u="none" strike="noStrike" kern="1200" cap="none" spc="0" normalizeH="0" baseline="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PAR-Q</a:t>
                      </a:r>
                      <a:r>
                        <a:rPr kumimoji="0" lang="fa-IR" sz="1400" b="1" i="0" u="none" strike="noStrike" kern="1200" cap="none" spc="0" normalizeH="0" baseline="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a:t>
                      </a:r>
                      <a:r>
                        <a:rPr lang="fa-IR" sz="1400" b="1" dirty="0" smtClean="0">
                          <a:effectLst/>
                          <a:latin typeface="Calibri" panose="020F0502020204030204" pitchFamily="34" charset="0"/>
                          <a:ea typeface="Calibri" panose="020F0502020204030204" pitchFamily="34" charset="0"/>
                          <a:cs typeface="B Nazanin" panose="00000400000000000000" pitchFamily="2" charset="-78"/>
                        </a:rPr>
                        <a:t>)، </a:t>
                      </a:r>
                      <a:r>
                        <a:rPr kumimoji="0" lang="fa-IR"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 </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fa-IR" sz="1400" dirty="0" smtClean="0">
                          <a:solidFill>
                            <a:schemeClr val="tx1"/>
                          </a:solidFill>
                        </a:rPr>
                        <a:t>اقدامات مورد نیاز</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fa-IR" sz="1400" dirty="0" smtClean="0">
                          <a:solidFill>
                            <a:schemeClr val="tx1"/>
                          </a:solidFill>
                        </a:rPr>
                        <a:t>تاریخ پیگیری</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3724">
                <a:tc rowSpan="2">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جوان دارای سطح فعالیت بدنی نامناسب</a:t>
                      </a:r>
                      <a:endParaRPr kumimoji="0" lang="fa-IR" sz="20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نمی‌باشند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Low"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فعالیت بدنی منظم با شدت متوسط به بالا، توصیه می‌شود آزمون‌های وضعیت آمادگی جسمانی را انجام دهد</a:t>
                      </a:r>
                      <a:endPar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3ماه بعد</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4541">
                <a:tc vMerge="1">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marL="0" marR="0" lvl="0" indent="0" algn="justLow"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آزمون‌های وضعیت آمادگی جسمانی، توصیه می‌شود قبل از شروع یک برنامه فعالیت ورزشی/ بدنی با شدت متوسط به بالا، به پزشک مرکز ارجاع شود.</a:t>
                      </a:r>
                      <a:endPar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3ماه بعد</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1"/>
                    </a:solidFill>
                  </a:tcPr>
                </a:tc>
              </a:tr>
              <a:tr h="1272563">
                <a:tc rowSpan="2">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جوان  دارای سطح فعالیت بدنی مناسب</a:t>
                      </a:r>
                      <a:endParaRPr kumimoji="0" lang="fa-IR" sz="20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نمی‌باشند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آزمون‌های وضعیت آمادگی جسمانی، توصیه می‌شود سطح فعالیت بدنی خود را حفظ نموده و براساس هرم فعالیت بدنی، آن را ارتقا دهند</a:t>
                      </a:r>
                      <a:endParaRPr lang="fa-IR" sz="1600" dirty="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6ماه بعد</a:t>
                      </a:r>
                      <a:endParaRPr kumimoji="0" lang="fa-IR" sz="20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4541">
                <a:tc vMerge="1">
                  <a:txBody>
                    <a:bodyPr/>
                    <a:lstStyle/>
                    <a:p>
                      <a:pPr rtl="1"/>
                      <a:endParaRPr lang="fa-I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Low"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آزمون‌های وضعیت آمادگی جسمانی، توصیه می‌شود قبل از شروع یک برنامه فعالیت ورزشی/ بدنی با شدت متوسط به بالا، به پزشک مرکز ارجاع شود.</a:t>
                      </a:r>
                      <a:endPar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6ماه بعد</a:t>
                      </a:r>
                    </a:p>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23" name="Audio 2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51710385"/>
      </p:ext>
    </p:extLst>
  </p:cSld>
  <p:clrMapOvr>
    <a:masterClrMapping/>
  </p:clrMapOvr>
  <mc:AlternateContent xmlns:mc="http://schemas.openxmlformats.org/markup-compatibility/2006" xmlns:p14="http://schemas.microsoft.com/office/powerpoint/2010/main">
    <mc:Choice Requires="p14">
      <p:transition spd="slow" p14:dur="2000" advTm="93004"/>
    </mc:Choice>
    <mc:Fallback xmlns="">
      <p:transition spd="slow" advTm="930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9" y="472218"/>
            <a:ext cx="9144000" cy="863601"/>
          </a:xfrm>
        </p:spPr>
        <p:txBody>
          <a:bodyPr>
            <a:normAutofit fontScale="85000" lnSpcReduction="10000"/>
          </a:bodyPr>
          <a:lstStyle/>
          <a:p>
            <a:pPr marL="0" lvl="0" indent="0" algn="ctr">
              <a:lnSpc>
                <a:spcPct val="107000"/>
              </a:lnSpc>
              <a:buNone/>
              <a:defRPr/>
            </a:pPr>
            <a:r>
              <a:rPr lang="fa-IR" dirty="0">
                <a:solidFill>
                  <a:srgbClr val="000000"/>
                </a:solidFill>
                <a:latin typeface="Calibri" panose="020F0502020204030204" pitchFamily="34" charset="0"/>
                <a:ea typeface="Calibri" panose="020F0502020204030204" pitchFamily="34" charset="0"/>
                <a:cs typeface="B Yagut" panose="00000400000000000000" pitchFamily="2" charset="-78"/>
              </a:rPr>
              <a:t>اقدامات و پیگیریهای مورد </a:t>
            </a:r>
            <a:r>
              <a:rPr lang="fa-IR" dirty="0" smtClean="0">
                <a:solidFill>
                  <a:srgbClr val="000000"/>
                </a:solidFill>
                <a:latin typeface="Calibri" panose="020F0502020204030204" pitchFamily="34" charset="0"/>
                <a:ea typeface="Calibri" panose="020F0502020204030204" pitchFamily="34" charset="0"/>
                <a:cs typeface="B Yagut" panose="00000400000000000000" pitchFamily="2" charset="-78"/>
              </a:rPr>
              <a:t>نیازجوان  </a:t>
            </a:r>
            <a:r>
              <a:rPr lang="fa-IR" dirty="0">
                <a:solidFill>
                  <a:srgbClr val="000000"/>
                </a:solidFill>
                <a:latin typeface="Calibri" panose="020F0502020204030204" pitchFamily="34" charset="0"/>
                <a:ea typeface="Calibri" panose="020F0502020204030204" pitchFamily="34" charset="0"/>
                <a:cs typeface="B Yagut" panose="00000400000000000000" pitchFamily="2" charset="-78"/>
              </a:rPr>
              <a:t>دارای سطح فعالیت بدنی نامناسب</a:t>
            </a:r>
          </a:p>
          <a:p>
            <a:pPr marL="0" lvl="0" indent="0" algn="ctr">
              <a:lnSpc>
                <a:spcPct val="107000"/>
              </a:lnSpc>
              <a:buNone/>
            </a:pPr>
            <a:endParaRPr lang="en-US" dirty="0">
              <a:solidFill>
                <a:srgbClr val="000000"/>
              </a:solidFill>
              <a:latin typeface="Calibri" panose="020F0502020204030204" pitchFamily="34" charset="0"/>
              <a:ea typeface="Calibri" panose="020F0502020204030204" pitchFamily="34" charset="0"/>
              <a:cs typeface="B Yagut" panose="00000400000000000000" pitchFamily="2" charset="-78"/>
            </a:endParaRPr>
          </a:p>
          <a:p>
            <a:pPr marL="0" indent="0" algn="ctr">
              <a:buNone/>
            </a:pPr>
            <a:endParaRPr lang="fa-IR" dirty="0"/>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8</a:t>
            </a:fld>
            <a:endParaRPr lang="fa-IR">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3969870168"/>
              </p:ext>
            </p:extLst>
          </p:nvPr>
        </p:nvGraphicFramePr>
        <p:xfrm>
          <a:off x="228599" y="1676400"/>
          <a:ext cx="8763001" cy="3049334"/>
        </p:xfrm>
        <a:graphic>
          <a:graphicData uri="http://schemas.openxmlformats.org/drawingml/2006/table">
            <a:tbl>
              <a:tblPr rtl="1" firstRow="1" bandRow="1">
                <a:tableStyleId>{5C22544A-7EE6-4342-B048-85BDC9FD1C3A}</a:tableStyleId>
              </a:tblPr>
              <a:tblGrid>
                <a:gridCol w="2146478"/>
                <a:gridCol w="2603709"/>
                <a:gridCol w="2933658"/>
                <a:gridCol w="1079156"/>
              </a:tblGrid>
              <a:tr h="457198">
                <a:tc>
                  <a:txBody>
                    <a:bodyPr/>
                    <a:lstStyle/>
                    <a:p>
                      <a:pPr algn="ctr" rtl="1"/>
                      <a:r>
                        <a:rPr lang="fa-IR" sz="1400" dirty="0" smtClean="0">
                          <a:solidFill>
                            <a:schemeClr val="tx1"/>
                          </a:solidFill>
                        </a:rPr>
                        <a:t>نتایج ارزیابی سطح فعالیت بدنی</a:t>
                      </a:r>
                    </a:p>
                    <a:p>
                      <a:pPr algn="ctr" rtl="1"/>
                      <a:r>
                        <a:rPr lang="fa-IR" sz="1400" dirty="0" smtClean="0">
                          <a:solidFill>
                            <a:schemeClr val="tx1"/>
                          </a:solidFill>
                        </a:rPr>
                        <a:t>پرسشنامه</a:t>
                      </a:r>
                      <a:r>
                        <a:rPr lang="fa-IR" sz="1400" baseline="0" dirty="0" smtClean="0">
                          <a:solidFill>
                            <a:schemeClr val="tx1"/>
                          </a:solidFill>
                        </a:rPr>
                        <a:t> 4سوالی</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1400" b="1" kern="1200" noProof="0" dirty="0" smtClean="0" bmk="">
                          <a:solidFill>
                            <a:schemeClr val="tx1"/>
                          </a:solidFill>
                          <a:latin typeface="+mn-lt"/>
                          <a:ea typeface="+mn-ea"/>
                          <a:cs typeface="+mn-cs"/>
                        </a:rPr>
                        <a:t>ارزیابی آمادگی شروع فعالیت بدنی(پرسشنامه</a:t>
                      </a:r>
                      <a:r>
                        <a:rPr lang="ar-SA" sz="1400" dirty="0" smtClean="0" bmk="">
                          <a:cs typeface="B Yagut" panose="00000400000000000000" pitchFamily="2" charset="-78"/>
                        </a:rPr>
                        <a:t> </a:t>
                      </a:r>
                      <a:r>
                        <a:rPr kumimoji="0" lang="en-US" sz="1400" b="1" i="0" u="none" strike="noStrike" kern="1200" cap="none" spc="0" normalizeH="0" baseline="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PAR-Q</a:t>
                      </a:r>
                      <a:r>
                        <a:rPr kumimoji="0" lang="fa-IR" sz="1400" b="1" i="0" u="none" strike="noStrike" kern="1200" cap="none" spc="0" normalizeH="0" baseline="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a:t>
                      </a:r>
                      <a:r>
                        <a:rPr lang="fa-IR" sz="1400" b="1" dirty="0" smtClean="0">
                          <a:effectLst/>
                          <a:latin typeface="Calibri" panose="020F0502020204030204" pitchFamily="34" charset="0"/>
                          <a:ea typeface="Calibri" panose="020F0502020204030204" pitchFamily="34" charset="0"/>
                          <a:cs typeface="B Nazanin" panose="00000400000000000000" pitchFamily="2" charset="-78"/>
                        </a:rPr>
                        <a:t>)، </a:t>
                      </a:r>
                      <a:r>
                        <a:rPr kumimoji="0" lang="fa-IR"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 </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fa-IR" sz="1400" dirty="0" smtClean="0">
                          <a:solidFill>
                            <a:schemeClr val="tx1"/>
                          </a:solidFill>
                        </a:rPr>
                        <a:t>اقدامات مورد نیاز</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fa-IR" sz="1400" dirty="0" smtClean="0">
                          <a:solidFill>
                            <a:schemeClr val="tx1"/>
                          </a:solidFill>
                        </a:rPr>
                        <a:t>تاریخ پیگیری</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103724">
                <a:tc rowSpan="2">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جوان دارای سطح فعالیت بدنی نامناسب</a:t>
                      </a:r>
                      <a:endParaRPr kumimoji="0" lang="fa-IR" sz="20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نمی‌باشند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Low"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فعالیت بدنی منظم با شدت متوسط به بالا، توصیه می‌شود آزمون‌های وضعیت آمادگی جسمانی را انجام دهد</a:t>
                      </a:r>
                      <a:endPar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3ماه بعد</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4541">
                <a:tc vMerge="1">
                  <a:txBody>
                    <a:bodyPr/>
                    <a:lstStyle/>
                    <a:p>
                      <a:pPr rtl="1"/>
                      <a:endParaRPr lang="fa-IR"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justLow"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آزمون‌های وضعیت آمادگی جسمانی، توصیه می‌شود قبل از شروع یک برنامه فعالیت ورزشی/ بدنی با شدت متوسط به بالا، به پزشک مرکز ارجاع شود.</a:t>
                      </a:r>
                      <a:endPar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3ماه بعد</a:t>
                      </a: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solidFill>
                  </a:tcPr>
                </a:tc>
              </a:tr>
            </a:tbl>
          </a:graphicData>
        </a:graphic>
      </p:graphicFrame>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661885"/>
      </p:ext>
    </p:extLst>
  </p:cSld>
  <p:clrMapOvr>
    <a:masterClrMapping/>
  </p:clrMapOvr>
  <mc:AlternateContent xmlns:mc="http://schemas.openxmlformats.org/markup-compatibility/2006" xmlns:p14="http://schemas.microsoft.com/office/powerpoint/2010/main">
    <mc:Choice Requires="p14">
      <p:transition spd="slow" p14:dur="2000" advTm="78164"/>
    </mc:Choice>
    <mc:Fallback xmlns="">
      <p:transition spd="slow" advTm="781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098" y="493513"/>
            <a:ext cx="9144000" cy="863601"/>
          </a:xfrm>
        </p:spPr>
        <p:txBody>
          <a:bodyPr>
            <a:normAutofit fontScale="85000" lnSpcReduction="10000"/>
          </a:bodyPr>
          <a:lstStyle/>
          <a:p>
            <a:pPr marL="0" lvl="0" indent="0" algn="ctr">
              <a:lnSpc>
                <a:spcPct val="107000"/>
              </a:lnSpc>
              <a:buNone/>
              <a:defRPr/>
            </a:pPr>
            <a:r>
              <a:rPr lang="fa-IR" dirty="0">
                <a:solidFill>
                  <a:srgbClr val="000000"/>
                </a:solidFill>
                <a:latin typeface="Calibri" panose="020F0502020204030204" pitchFamily="34" charset="0"/>
                <a:ea typeface="Calibri" panose="020F0502020204030204" pitchFamily="34" charset="0"/>
                <a:cs typeface="B Yagut" panose="00000400000000000000" pitchFamily="2" charset="-78"/>
              </a:rPr>
              <a:t>اقدامات و پیگیریهای مورد نیاز جوان  دارای سطح فعالیت بدنی مناسب</a:t>
            </a:r>
          </a:p>
          <a:p>
            <a:pPr marL="0" lvl="0" indent="0" algn="ctr">
              <a:lnSpc>
                <a:spcPct val="107000"/>
              </a:lnSpc>
              <a:buNone/>
            </a:pPr>
            <a:endParaRPr lang="en-US" sz="4300" dirty="0">
              <a:solidFill>
                <a:srgbClr val="000000"/>
              </a:solidFill>
              <a:latin typeface="Calibri" panose="020F0502020204030204" pitchFamily="34" charset="0"/>
              <a:ea typeface="Calibri" panose="020F0502020204030204" pitchFamily="34" charset="0"/>
              <a:cs typeface="Calibri" panose="020F0502020204030204" pitchFamily="34" charset="0"/>
            </a:endParaRPr>
          </a:p>
          <a:p>
            <a:pPr marL="0" indent="0" algn="ctr">
              <a:buNone/>
            </a:pPr>
            <a:endParaRPr lang="fa-IR" dirty="0"/>
          </a:p>
        </p:txBody>
      </p:sp>
      <p:sp>
        <p:nvSpPr>
          <p:cNvPr id="4" name="Slide Number Placeholder 3"/>
          <p:cNvSpPr>
            <a:spLocks noGrp="1"/>
          </p:cNvSpPr>
          <p:nvPr>
            <p:ph type="sldNum" sz="quarter" idx="12"/>
          </p:nvPr>
        </p:nvSpPr>
        <p:spPr/>
        <p:txBody>
          <a:bodyPr/>
          <a:lstStyle/>
          <a:p>
            <a:fld id="{A8B4ED13-EBA7-4896-8486-DA7F6ED059BE}" type="slidenum">
              <a:rPr lang="fa-IR" smtClean="0">
                <a:solidFill>
                  <a:prstClr val="black">
                    <a:tint val="75000"/>
                  </a:prstClr>
                </a:solidFill>
              </a:rPr>
              <a:pPr/>
              <a:t>9</a:t>
            </a:fld>
            <a:endParaRPr lang="fa-IR">
              <a:solidFill>
                <a:prstClr val="black">
                  <a:tint val="75000"/>
                </a:prstClr>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896606208"/>
              </p:ext>
            </p:extLst>
          </p:nvPr>
        </p:nvGraphicFramePr>
        <p:xfrm>
          <a:off x="228598" y="1808751"/>
          <a:ext cx="8763001" cy="3224848"/>
        </p:xfrm>
        <a:graphic>
          <a:graphicData uri="http://schemas.openxmlformats.org/drawingml/2006/table">
            <a:tbl>
              <a:tblPr rtl="1" firstRow="1" bandRow="1">
                <a:tableStyleId>{5C22544A-7EE6-4342-B048-85BDC9FD1C3A}</a:tableStyleId>
              </a:tblPr>
              <a:tblGrid>
                <a:gridCol w="2146478"/>
                <a:gridCol w="2603709"/>
                <a:gridCol w="2933658"/>
                <a:gridCol w="1079156"/>
              </a:tblGrid>
              <a:tr h="457198">
                <a:tc>
                  <a:txBody>
                    <a:bodyPr/>
                    <a:lstStyle/>
                    <a:p>
                      <a:pPr algn="ctr" rtl="1"/>
                      <a:r>
                        <a:rPr lang="fa-IR" sz="1400" dirty="0" smtClean="0">
                          <a:solidFill>
                            <a:schemeClr val="tx1"/>
                          </a:solidFill>
                        </a:rPr>
                        <a:t>نتایج ارزیابی سطح فعالیت بدنی</a:t>
                      </a:r>
                    </a:p>
                    <a:p>
                      <a:pPr algn="ctr" rtl="1"/>
                      <a:r>
                        <a:rPr lang="fa-IR" sz="1400" dirty="0" smtClean="0">
                          <a:solidFill>
                            <a:schemeClr val="tx1"/>
                          </a:solidFill>
                        </a:rPr>
                        <a:t>پرسشنامه</a:t>
                      </a:r>
                      <a:r>
                        <a:rPr lang="fa-IR" sz="1400" baseline="0" dirty="0" smtClean="0">
                          <a:solidFill>
                            <a:schemeClr val="tx1"/>
                          </a:solidFill>
                        </a:rPr>
                        <a:t> 4سوالی</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ar-SA" sz="1400" b="1" kern="1200" noProof="0" dirty="0" smtClean="0" bmk="">
                          <a:solidFill>
                            <a:schemeClr val="tx1"/>
                          </a:solidFill>
                          <a:latin typeface="+mn-lt"/>
                          <a:ea typeface="+mn-ea"/>
                          <a:cs typeface="+mn-cs"/>
                        </a:rPr>
                        <a:t>ارزیابی آمادگی شروع فعالیت بدنی(پرسشنامه</a:t>
                      </a:r>
                      <a:r>
                        <a:rPr lang="ar-SA" sz="1400" dirty="0" smtClean="0" bmk="">
                          <a:cs typeface="B Yagut" panose="00000400000000000000" pitchFamily="2" charset="-78"/>
                        </a:rPr>
                        <a:t> </a:t>
                      </a:r>
                      <a:r>
                        <a:rPr kumimoji="0" lang="en-US" sz="1400" b="1" i="0" u="none" strike="noStrike" kern="1200" cap="none" spc="0" normalizeH="0" baseline="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PAR-Q</a:t>
                      </a:r>
                      <a:r>
                        <a:rPr kumimoji="0" lang="fa-IR" sz="1400" b="1" i="0" u="none" strike="noStrike" kern="1200" cap="none" spc="0" normalizeH="0" baseline="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a:t>
                      </a:r>
                      <a:r>
                        <a:rPr lang="fa-IR" sz="1400" b="1" dirty="0" smtClean="0">
                          <a:effectLst/>
                          <a:latin typeface="Calibri" panose="020F0502020204030204" pitchFamily="34" charset="0"/>
                          <a:ea typeface="Calibri" panose="020F0502020204030204" pitchFamily="34" charset="0"/>
                          <a:cs typeface="B Nazanin" panose="00000400000000000000" pitchFamily="2" charset="-78"/>
                        </a:rPr>
                        <a:t>)، </a:t>
                      </a:r>
                      <a:r>
                        <a:rPr kumimoji="0" lang="fa-IR" sz="1400" b="1" i="0" u="none" strike="noStrike" kern="1200" cap="none" spc="0" normalizeH="0" baseline="0" noProof="0" dirty="0" smtClean="0">
                          <a:ln>
                            <a:noFill/>
                          </a:ln>
                          <a:solidFill>
                            <a:schemeClr val="tx1"/>
                          </a:solidFill>
                          <a:effectLst/>
                          <a:uLnTx/>
                          <a:uFillTx/>
                          <a:latin typeface="Calibri" panose="020F0502020204030204" pitchFamily="34" charset="0"/>
                          <a:ea typeface="Calibri" panose="020F0502020204030204" pitchFamily="34" charset="0"/>
                          <a:cs typeface="B Nazanin" panose="00000400000000000000" pitchFamily="2" charset="-78"/>
                        </a:rPr>
                        <a:t> </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fa-IR" sz="1400" dirty="0" smtClean="0">
                          <a:solidFill>
                            <a:schemeClr val="tx1"/>
                          </a:solidFill>
                        </a:rPr>
                        <a:t>اقدامات مورد نیاز</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1"/>
                      <a:r>
                        <a:rPr lang="fa-IR" sz="1400" dirty="0" smtClean="0">
                          <a:solidFill>
                            <a:schemeClr val="tx1"/>
                          </a:solidFill>
                        </a:rPr>
                        <a:t>تاریخ پیگیری</a:t>
                      </a:r>
                      <a:endParaRPr lang="fa-IR"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272563">
                <a:tc rowSpan="2">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جوان  دارای سطح فعالیت بدنی مناسب</a:t>
                      </a:r>
                      <a:endParaRPr kumimoji="0" lang="fa-IR" sz="20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نمی‌باشند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rtl="1"/>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آزمون‌های وضعیت آمادگی جسمانی، توصیه می‌شود سطح فعالیت بدنی خود را حفظ نموده و براساس هرم فعالیت بدنی، آن را ارتقا دهند</a:t>
                      </a:r>
                      <a:endParaRPr lang="fa-IR" sz="1600" dirty="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6ماه بعد</a:t>
                      </a:r>
                      <a:endParaRPr kumimoji="0" lang="fa-IR" sz="2000" b="0" i="0" u="none" strike="noStrike" kern="1200" cap="none" spc="0" normalizeH="0" baseline="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354541">
                <a:tc vMerge="1">
                  <a:txBody>
                    <a:bodyPr/>
                    <a:lstStyle/>
                    <a:p>
                      <a:pPr rtl="1"/>
                      <a:endParaRPr lang="fa-I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نیازمند مشورت با پزشک </a:t>
                      </a:r>
                      <a:r>
                        <a:rPr kumimoji="0" lang="fa-IR" sz="2000" b="0" i="0" u="none" strike="noStrike" kern="1200" cap="none" spc="0" normalizeH="0" baseline="0" noProof="0" dirty="0" smtClean="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rPr>
                        <a:t>می‌باشند</a:t>
                      </a:r>
                      <a:endParaRPr kumimoji="0" lang="fa-IR" sz="2000" b="0" i="0" u="none" strike="noStrike" kern="1200" cap="none" spc="0" normalizeH="0" baseline="0" dirty="0">
                        <a:ln>
                          <a:noFill/>
                        </a:ln>
                        <a:solidFill>
                          <a:srgbClr val="FF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justLow"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علاوه بر انجام آزمون‌های وضعیت آمادگی جسمانی، توصیه می‌شود قبل از شروع یک برنامه فعالیت ورزشی/ بدنی با شدت متوسط به بالا، به پزشک مرکز ارجاع شود.</a:t>
                      </a:r>
                      <a:endParaRPr kumimoji="0" lang="en-US" sz="16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r>
                        <a:rPr kumimoji="0" lang="fa-IR" sz="2000" b="0" i="0" u="none" strike="noStrike" kern="1200" cap="none" spc="0" normalizeH="0" baseline="0" noProof="0" dirty="0" smtClean="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rPr>
                        <a:t>6ماه بعد</a:t>
                      </a:r>
                    </a:p>
                    <a:p>
                      <a:pPr marL="0" marR="0" lvl="0" indent="0" algn="ctr" defTabSz="914400" rtl="1" eaLnBrk="1" fontAlgn="auto" latinLnBrk="0" hangingPunct="1">
                        <a:lnSpc>
                          <a:spcPct val="107000"/>
                        </a:lnSpc>
                        <a:spcBef>
                          <a:spcPct val="20000"/>
                        </a:spcBef>
                        <a:spcAft>
                          <a:spcPts val="0"/>
                        </a:spcAft>
                        <a:buClrTx/>
                        <a:buSzTx/>
                        <a:buFont typeface="Arial" pitchFamily="34" charset="0"/>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B Yagut" panose="00000400000000000000" pitchFamily="2" charset="-7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7568616"/>
      </p:ext>
    </p:extLst>
  </p:cSld>
  <p:clrMapOvr>
    <a:masterClrMapping/>
  </p:clrMapOvr>
  <mc:AlternateContent xmlns:mc="http://schemas.openxmlformats.org/markup-compatibility/2006" xmlns:p14="http://schemas.microsoft.com/office/powerpoint/2010/main">
    <mc:Choice Requires="p14">
      <p:transition spd="slow" p14:dur="2000" advTm="78079"/>
    </mc:Choice>
    <mc:Fallback xmlns="">
      <p:transition spd="slow" advTm="78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گیلان</_x062f__x0627__x0646__x0634__x06af__x0627__x0647_>
    <_x0646__x0648__x0639__x0020__x062d__x06cc__x0637__x0647_ xmlns="12fdc5dc-769e-4543-b10d-fbea3dac4417">مراقبت‌هاي ادغام يافته سلامت جوانان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5NN7CDR5NKU2-831-1146</_dlc_DocId>
    <_dlc_DocIdUrl xmlns="1047730d-92e1-4018-9084-d932fd3a7f58">
      <Url>http://www.health.gov.ir/hnd/_layouts/DocIdRedir.aspx?ID=5NN7CDR5NKU2-831-1146</Url>
      <Description>5NN7CDR5NKU2-831-1146</Description>
    </_dlc_DocIdUrl>
  </documentManagement>
</p:properties>
</file>

<file path=customXml/itemProps1.xml><?xml version="1.0" encoding="utf-8"?>
<ds:datastoreItem xmlns:ds="http://schemas.openxmlformats.org/officeDocument/2006/customXml" ds:itemID="{996E480E-B947-4298-999F-31F1169C70B2}"/>
</file>

<file path=customXml/itemProps2.xml><?xml version="1.0" encoding="utf-8"?>
<ds:datastoreItem xmlns:ds="http://schemas.openxmlformats.org/officeDocument/2006/customXml" ds:itemID="{CDBFB858-6483-49B3-8683-5379F47BFC14}"/>
</file>

<file path=customXml/itemProps3.xml><?xml version="1.0" encoding="utf-8"?>
<ds:datastoreItem xmlns:ds="http://schemas.openxmlformats.org/officeDocument/2006/customXml" ds:itemID="{990DA53F-93EA-4A89-9113-7923CBCA2FC7}"/>
</file>

<file path=customXml/itemProps4.xml><?xml version="1.0" encoding="utf-8"?>
<ds:datastoreItem xmlns:ds="http://schemas.openxmlformats.org/officeDocument/2006/customXml" ds:itemID="{3B5C7E5F-A519-44A2-85B2-D555061CC15C}"/>
</file>

<file path=docProps/app.xml><?xml version="1.0" encoding="utf-8"?>
<Properties xmlns="http://schemas.openxmlformats.org/officeDocument/2006/extended-properties" xmlns:vt="http://schemas.openxmlformats.org/officeDocument/2006/docPropsVTypes">
  <Template/>
  <TotalTime>12804</TotalTime>
  <Words>1910</Words>
  <Application>Microsoft Office PowerPoint</Application>
  <PresentationFormat>On-screen Show (4:3)</PresentationFormat>
  <Paragraphs>173</Paragraphs>
  <Slides>20</Slides>
  <Notes>0</Notes>
  <HiddenSlides>0</HiddenSlides>
  <MMClips>20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20</vt:i4>
      </vt:variant>
    </vt:vector>
  </HeadingPairs>
  <TitlesOfParts>
    <vt:vector size="34" baseType="lpstr">
      <vt:lpstr>Arial</vt:lpstr>
      <vt:lpstr>B  Yagut</vt:lpstr>
      <vt:lpstr>B Nazanin</vt:lpstr>
      <vt:lpstr>B Yagut</vt:lpstr>
      <vt:lpstr>BNazanin</vt:lpstr>
      <vt:lpstr>Calibri</vt:lpstr>
      <vt:lpstr>Times New Roman</vt:lpstr>
      <vt:lpstr>Wingdings</vt:lpstr>
      <vt:lpstr>Office Theme</vt:lpstr>
      <vt:lpstr>1_Office Theme</vt:lpstr>
      <vt:lpstr>4_Office Theme</vt:lpstr>
      <vt:lpstr>5_Office Theme</vt:lpstr>
      <vt:lpstr>6_Office Theme</vt:lpstr>
      <vt:lpstr>2_Office Theme</vt:lpstr>
      <vt:lpstr>PowerPoint Presentation</vt:lpstr>
      <vt:lpstr>ارزیابی سطح فعالیت بدنی جوانان </vt:lpstr>
      <vt:lpstr>ارزیابی سطح فعالیت بدنی جوانان)ادامه)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خلاصه مطالب ونتیجه گیری</vt:lpstr>
      <vt:lpstr>خلاصه مطالب ونتیجه گیری( ادامه)</vt:lpstr>
      <vt:lpstr>PowerPoint Presentation</vt:lpstr>
      <vt:lpstr>PowerPoint Presentation</vt:lpstr>
      <vt:lpstr>فهرست منابع</vt:lpstr>
      <vt:lpstr> لطفاً نظرات و پیشنهادات خود پیرامون این بسته آموزشی را به آدرس زیر ارسال کنید.</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Dear-User</dc:creator>
  <cp:lastModifiedBy>pars</cp:lastModifiedBy>
  <cp:revision>1121</cp:revision>
  <dcterms:created xsi:type="dcterms:W3CDTF">2015-03-26T12:47:21Z</dcterms:created>
  <dcterms:modified xsi:type="dcterms:W3CDTF">2020-07-21T16:34:58Z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3bcf3f66-5217-419d-bf1a-3aa35b72b534</vt:lpwstr>
  </property>
</Properties>
</file>